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64" r:id="rId2"/>
    <p:sldId id="258" r:id="rId3"/>
    <p:sldId id="2146847525" r:id="rId4"/>
    <p:sldId id="256" r:id="rId5"/>
    <p:sldId id="2146847529" r:id="rId6"/>
    <p:sldId id="2146847532" r:id="rId7"/>
    <p:sldId id="2146847533" r:id="rId8"/>
    <p:sldId id="2146847534" r:id="rId9"/>
    <p:sldId id="2146847535" r:id="rId10"/>
    <p:sldId id="2146847536" r:id="rId11"/>
    <p:sldId id="2146847541" r:id="rId12"/>
    <p:sldId id="2146847542" r:id="rId13"/>
    <p:sldId id="2146847537" r:id="rId14"/>
    <p:sldId id="2146847538" r:id="rId15"/>
    <p:sldId id="2146847539" r:id="rId16"/>
    <p:sldId id="214684754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001"/>
    <a:srgbClr val="422A7B"/>
    <a:srgbClr val="000000"/>
    <a:srgbClr val="BB1877"/>
    <a:srgbClr val="888988"/>
    <a:srgbClr val="03A8D7"/>
    <a:srgbClr val="8A7FAB"/>
    <a:srgbClr val="D47BAD"/>
    <a:srgbClr val="83CBE5"/>
    <a:srgbClr val="FABD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DBD1F1-745B-47B0-BB25-C0B0E4463FA9}" v="32" dt="2024-07-19T12:13:51.017"/>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54" autoAdjust="0"/>
    <p:restoredTop sz="96338" autoAdjust="0"/>
  </p:normalViewPr>
  <p:slideViewPr>
    <p:cSldViewPr snapToGrid="0" snapToObjects="1">
      <p:cViewPr varScale="1">
        <p:scale>
          <a:sx n="75" d="100"/>
          <a:sy n="75" d="100"/>
        </p:scale>
        <p:origin x="1051" y="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277DC7-7E7D-4FFE-8C2D-BC44E4D71DAD}" type="datetimeFigureOut">
              <a:rPr lang="en-GB" smtClean="0"/>
              <a:t>22/07/2024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D28855-B574-4BFB-BF30-BEA8FDBE4588}" type="slidenum">
              <a:rPr lang="en-GB" smtClean="0"/>
              <a:t>‹#›</a:t>
            </a:fld>
            <a:endParaRPr lang="en-GB"/>
          </a:p>
        </p:txBody>
      </p:sp>
    </p:spTree>
    <p:extLst>
      <p:ext uri="{BB962C8B-B14F-4D97-AF65-F5344CB8AC3E}">
        <p14:creationId xmlns:p14="http://schemas.microsoft.com/office/powerpoint/2010/main" val="1863924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F5EA6F-E551-4BF9-A313-F81BED075635}" type="slidenum">
              <a:rPr lang="en-GB" smtClean="0"/>
              <a:t>3</a:t>
            </a:fld>
            <a:endParaRPr lang="en-GB"/>
          </a:p>
        </p:txBody>
      </p:sp>
    </p:spTree>
    <p:extLst>
      <p:ext uri="{BB962C8B-B14F-4D97-AF65-F5344CB8AC3E}">
        <p14:creationId xmlns:p14="http://schemas.microsoft.com/office/powerpoint/2010/main" val="1476255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F5EA6F-E551-4BF9-A313-F81BED075635}" type="slidenum">
              <a:rPr lang="en-GB" smtClean="0"/>
              <a:t>6</a:t>
            </a:fld>
            <a:endParaRPr lang="en-GB"/>
          </a:p>
        </p:txBody>
      </p:sp>
    </p:spTree>
    <p:extLst>
      <p:ext uri="{BB962C8B-B14F-4D97-AF65-F5344CB8AC3E}">
        <p14:creationId xmlns:p14="http://schemas.microsoft.com/office/powerpoint/2010/main" val="23569348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31E762-4419-4F49-884C-B6BA24A6CF08}"/>
              </a:ext>
            </a:extLst>
          </p:cNvPr>
          <p:cNvPicPr>
            <a:picLocks noChangeAspect="1"/>
          </p:cNvPicPr>
          <p:nvPr userDrawn="1"/>
        </p:nvPicPr>
        <p:blipFill>
          <a:blip r:embed="rId2"/>
          <a:stretch>
            <a:fillRect/>
          </a:stretch>
        </p:blipFill>
        <p:spPr>
          <a:xfrm>
            <a:off x="189297" y="194200"/>
            <a:ext cx="1160044" cy="1345842"/>
          </a:xfrm>
          <a:prstGeom prst="rect">
            <a:avLst/>
          </a:prstGeom>
        </p:spPr>
      </p:pic>
      <p:pic>
        <p:nvPicPr>
          <p:cNvPr id="12" name="Picture 11">
            <a:extLst>
              <a:ext uri="{FF2B5EF4-FFF2-40B4-BE49-F238E27FC236}">
                <a16:creationId xmlns:a16="http://schemas.microsoft.com/office/drawing/2014/main" id="{E1C3C100-791F-CF49-AB15-A095A94512F8}"/>
              </a:ext>
            </a:extLst>
          </p:cNvPr>
          <p:cNvPicPr>
            <a:picLocks noChangeAspect="1"/>
          </p:cNvPicPr>
          <p:nvPr userDrawn="1"/>
        </p:nvPicPr>
        <p:blipFill>
          <a:blip r:embed="rId3"/>
          <a:stretch>
            <a:fillRect/>
          </a:stretch>
        </p:blipFill>
        <p:spPr>
          <a:xfrm>
            <a:off x="9259504" y="194200"/>
            <a:ext cx="2743200" cy="675118"/>
          </a:xfrm>
          <a:prstGeom prst="rect">
            <a:avLst/>
          </a:prstGeom>
        </p:spPr>
      </p:pic>
      <p:pic>
        <p:nvPicPr>
          <p:cNvPr id="3" name="Picture 2">
            <a:extLst>
              <a:ext uri="{FF2B5EF4-FFF2-40B4-BE49-F238E27FC236}">
                <a16:creationId xmlns:a16="http://schemas.microsoft.com/office/drawing/2014/main" id="{F74A10DA-3E80-B617-3EE7-001811A8F060}"/>
              </a:ext>
            </a:extLst>
          </p:cNvPr>
          <p:cNvPicPr>
            <a:picLocks noChangeAspect="1"/>
          </p:cNvPicPr>
          <p:nvPr userDrawn="1"/>
        </p:nvPicPr>
        <p:blipFill>
          <a:blip r:embed="rId4"/>
          <a:stretch>
            <a:fillRect/>
          </a:stretch>
        </p:blipFill>
        <p:spPr>
          <a:xfrm>
            <a:off x="189297" y="5759042"/>
            <a:ext cx="1155536" cy="907340"/>
          </a:xfrm>
          <a:prstGeom prst="rect">
            <a:avLst/>
          </a:prstGeom>
        </p:spPr>
      </p:pic>
    </p:spTree>
    <p:extLst>
      <p:ext uri="{BB962C8B-B14F-4D97-AF65-F5344CB8AC3E}">
        <p14:creationId xmlns:p14="http://schemas.microsoft.com/office/powerpoint/2010/main" val="2122468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683F7D9-40CE-2E47-BB5B-F0D01010AD89}"/>
              </a:ext>
            </a:extLst>
          </p:cNvPr>
          <p:cNvPicPr>
            <a:picLocks noChangeAspect="1"/>
          </p:cNvPicPr>
          <p:nvPr userDrawn="1"/>
        </p:nvPicPr>
        <p:blipFill>
          <a:blip r:embed="rId2"/>
          <a:stretch>
            <a:fillRect/>
          </a:stretch>
        </p:blipFill>
        <p:spPr>
          <a:xfrm>
            <a:off x="189297" y="194200"/>
            <a:ext cx="1160044" cy="1345842"/>
          </a:xfrm>
          <a:prstGeom prst="rect">
            <a:avLst/>
          </a:prstGeom>
        </p:spPr>
      </p:pic>
      <p:pic>
        <p:nvPicPr>
          <p:cNvPr id="9" name="Picture 8">
            <a:extLst>
              <a:ext uri="{FF2B5EF4-FFF2-40B4-BE49-F238E27FC236}">
                <a16:creationId xmlns:a16="http://schemas.microsoft.com/office/drawing/2014/main" id="{F9B51E59-0570-0E4B-BFDE-A8EC445C7070}"/>
              </a:ext>
            </a:extLst>
          </p:cNvPr>
          <p:cNvPicPr>
            <a:picLocks noChangeAspect="1"/>
          </p:cNvPicPr>
          <p:nvPr userDrawn="1"/>
        </p:nvPicPr>
        <p:blipFill>
          <a:blip r:embed="rId3"/>
          <a:stretch>
            <a:fillRect/>
          </a:stretch>
        </p:blipFill>
        <p:spPr>
          <a:xfrm>
            <a:off x="9736182" y="6105996"/>
            <a:ext cx="2266521" cy="557804"/>
          </a:xfrm>
          <a:prstGeom prst="rect">
            <a:avLst/>
          </a:prstGeom>
        </p:spPr>
      </p:pic>
      <p:pic>
        <p:nvPicPr>
          <p:cNvPr id="5" name="Picture 4">
            <a:extLst>
              <a:ext uri="{FF2B5EF4-FFF2-40B4-BE49-F238E27FC236}">
                <a16:creationId xmlns:a16="http://schemas.microsoft.com/office/drawing/2014/main" id="{9901F7C5-C85F-6240-9454-FEAE6D598409}"/>
              </a:ext>
            </a:extLst>
          </p:cNvPr>
          <p:cNvPicPr>
            <a:picLocks noChangeAspect="1"/>
          </p:cNvPicPr>
          <p:nvPr userDrawn="1"/>
        </p:nvPicPr>
        <p:blipFill rotWithShape="1">
          <a:blip r:embed="rId2"/>
          <a:srcRect t="-15" b="94350"/>
          <a:stretch/>
        </p:blipFill>
        <p:spPr>
          <a:xfrm>
            <a:off x="2979373" y="6212712"/>
            <a:ext cx="9862145" cy="648000"/>
          </a:xfrm>
          <a:prstGeom prst="rect">
            <a:avLst/>
          </a:prstGeom>
        </p:spPr>
      </p:pic>
      <p:sp>
        <p:nvSpPr>
          <p:cNvPr id="10" name="Text Placeholder 2">
            <a:extLst>
              <a:ext uri="{FF2B5EF4-FFF2-40B4-BE49-F238E27FC236}">
                <a16:creationId xmlns:a16="http://schemas.microsoft.com/office/drawing/2014/main" id="{70C2122E-E417-584A-8B36-BE4310EF16AA}"/>
              </a:ext>
            </a:extLst>
          </p:cNvPr>
          <p:cNvSpPr>
            <a:spLocks noGrp="1"/>
          </p:cNvSpPr>
          <p:nvPr>
            <p:ph type="body" sz="quarter" idx="10" hasCustomPrompt="1"/>
          </p:nvPr>
        </p:nvSpPr>
        <p:spPr>
          <a:xfrm>
            <a:off x="10799763" y="234308"/>
            <a:ext cx="1392237" cy="365125"/>
          </a:xfrm>
          <a:prstGeom prst="rect">
            <a:avLst/>
          </a:prstGeom>
          <a:solidFill>
            <a:srgbClr val="F49001"/>
          </a:solidFill>
        </p:spPr>
        <p:txBody>
          <a:bodyPr anchor="ctr"/>
          <a:lstStyle>
            <a:lvl1pPr>
              <a:defRPr sz="1400" b="1" i="0">
                <a:ln>
                  <a:noFill/>
                </a:ln>
                <a:solidFill>
                  <a:schemeClr val="bg1"/>
                </a:solidFill>
                <a:latin typeface="Arial Black" panose="020B0604020202020204" pitchFamily="34" charset="0"/>
                <a:cs typeface="Arial Black" panose="020B0604020202020204" pitchFamily="34" charset="0"/>
              </a:defRPr>
            </a:lvl1pPr>
            <a:lvl2pPr>
              <a:defRPr sz="1100" b="1" i="0">
                <a:ln>
                  <a:noFill/>
                </a:ln>
                <a:solidFill>
                  <a:schemeClr val="bg1"/>
                </a:solidFill>
                <a:latin typeface="Arial Black" panose="020B0604020202020204" pitchFamily="34" charset="0"/>
                <a:cs typeface="Arial Black" panose="020B0604020202020204" pitchFamily="34" charset="0"/>
              </a:defRPr>
            </a:lvl2pPr>
            <a:lvl3pPr>
              <a:defRPr sz="1050" b="1" i="0">
                <a:ln>
                  <a:noFill/>
                </a:ln>
                <a:solidFill>
                  <a:schemeClr val="bg1"/>
                </a:solidFill>
                <a:latin typeface="Arial Black" panose="020B0604020202020204" pitchFamily="34" charset="0"/>
                <a:cs typeface="Arial Black" panose="020B0604020202020204" pitchFamily="34" charset="0"/>
              </a:defRPr>
            </a:lvl3pPr>
            <a:lvl4pPr>
              <a:defRPr sz="1000" b="1" i="0">
                <a:ln>
                  <a:noFill/>
                </a:ln>
                <a:solidFill>
                  <a:schemeClr val="bg1"/>
                </a:solidFill>
                <a:latin typeface="Arial Black" panose="020B0604020202020204" pitchFamily="34" charset="0"/>
                <a:cs typeface="Arial Black" panose="020B0604020202020204" pitchFamily="34" charset="0"/>
              </a:defRPr>
            </a:lvl4pPr>
            <a:lvl5pPr>
              <a:defRPr sz="1000" b="1" i="0">
                <a:ln>
                  <a:noFill/>
                </a:ln>
                <a:solidFill>
                  <a:schemeClr val="bg1"/>
                </a:solidFill>
                <a:latin typeface="Arial Black" panose="020B0604020202020204" pitchFamily="34" charset="0"/>
                <a:cs typeface="Arial Black" panose="020B0604020202020204" pitchFamily="34" charset="0"/>
              </a:defRPr>
            </a:lvl5pPr>
          </a:lstStyle>
          <a:p>
            <a:pPr lvl="0"/>
            <a:r>
              <a:rPr lang="en-GB" dirty="0"/>
              <a:t>Sub Title</a:t>
            </a:r>
            <a:endParaRPr lang="en-US" dirty="0"/>
          </a:p>
        </p:txBody>
      </p:sp>
      <p:pic>
        <p:nvPicPr>
          <p:cNvPr id="2" name="Picture 1">
            <a:extLst>
              <a:ext uri="{FF2B5EF4-FFF2-40B4-BE49-F238E27FC236}">
                <a16:creationId xmlns:a16="http://schemas.microsoft.com/office/drawing/2014/main" id="{7A00A7CB-727A-BF74-E125-E213BF1DF374}"/>
              </a:ext>
            </a:extLst>
          </p:cNvPr>
          <p:cNvPicPr>
            <a:picLocks noChangeAspect="1"/>
          </p:cNvPicPr>
          <p:nvPr userDrawn="1"/>
        </p:nvPicPr>
        <p:blipFill>
          <a:blip r:embed="rId4"/>
          <a:stretch>
            <a:fillRect/>
          </a:stretch>
        </p:blipFill>
        <p:spPr>
          <a:xfrm>
            <a:off x="189297" y="5759042"/>
            <a:ext cx="1155536" cy="907340"/>
          </a:xfrm>
          <a:prstGeom prst="rect">
            <a:avLst/>
          </a:prstGeom>
        </p:spPr>
      </p:pic>
    </p:spTree>
    <p:extLst>
      <p:ext uri="{BB962C8B-B14F-4D97-AF65-F5344CB8AC3E}">
        <p14:creationId xmlns:p14="http://schemas.microsoft.com/office/powerpoint/2010/main" val="865069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E794CA6-BBE2-5E4E-94EF-953A356FA10B}"/>
              </a:ext>
            </a:extLst>
          </p:cNvPr>
          <p:cNvSpPr>
            <a:spLocks noGrp="1"/>
          </p:cNvSpPr>
          <p:nvPr>
            <p:ph type="body" sz="quarter" idx="10" hasCustomPrompt="1"/>
          </p:nvPr>
        </p:nvSpPr>
        <p:spPr>
          <a:xfrm>
            <a:off x="10799763" y="234308"/>
            <a:ext cx="1392237" cy="365125"/>
          </a:xfrm>
          <a:prstGeom prst="rect">
            <a:avLst/>
          </a:prstGeom>
          <a:solidFill>
            <a:srgbClr val="F49001"/>
          </a:solidFill>
        </p:spPr>
        <p:txBody>
          <a:bodyPr anchor="ctr"/>
          <a:lstStyle>
            <a:lvl1pPr>
              <a:defRPr sz="1400" b="1" i="0">
                <a:ln>
                  <a:noFill/>
                </a:ln>
                <a:solidFill>
                  <a:schemeClr val="bg1"/>
                </a:solidFill>
                <a:latin typeface="Arial Black" panose="020B0604020202020204" pitchFamily="34" charset="0"/>
                <a:cs typeface="Arial Black" panose="020B0604020202020204" pitchFamily="34" charset="0"/>
              </a:defRPr>
            </a:lvl1pPr>
            <a:lvl2pPr>
              <a:defRPr sz="1100" b="1" i="0">
                <a:ln>
                  <a:noFill/>
                </a:ln>
                <a:solidFill>
                  <a:schemeClr val="bg1"/>
                </a:solidFill>
                <a:latin typeface="Arial Black" panose="020B0604020202020204" pitchFamily="34" charset="0"/>
                <a:cs typeface="Arial Black" panose="020B0604020202020204" pitchFamily="34" charset="0"/>
              </a:defRPr>
            </a:lvl2pPr>
            <a:lvl3pPr>
              <a:defRPr sz="1050" b="1" i="0">
                <a:ln>
                  <a:noFill/>
                </a:ln>
                <a:solidFill>
                  <a:schemeClr val="bg1"/>
                </a:solidFill>
                <a:latin typeface="Arial Black" panose="020B0604020202020204" pitchFamily="34" charset="0"/>
                <a:cs typeface="Arial Black" panose="020B0604020202020204" pitchFamily="34" charset="0"/>
              </a:defRPr>
            </a:lvl3pPr>
            <a:lvl4pPr>
              <a:defRPr sz="1000" b="1" i="0">
                <a:ln>
                  <a:noFill/>
                </a:ln>
                <a:solidFill>
                  <a:schemeClr val="bg1"/>
                </a:solidFill>
                <a:latin typeface="Arial Black" panose="020B0604020202020204" pitchFamily="34" charset="0"/>
                <a:cs typeface="Arial Black" panose="020B0604020202020204" pitchFamily="34" charset="0"/>
              </a:defRPr>
            </a:lvl4pPr>
            <a:lvl5pPr>
              <a:defRPr sz="1000" b="1" i="0">
                <a:ln>
                  <a:noFill/>
                </a:ln>
                <a:solidFill>
                  <a:schemeClr val="bg1"/>
                </a:solidFill>
                <a:latin typeface="Arial Black" panose="020B0604020202020204" pitchFamily="34" charset="0"/>
                <a:cs typeface="Arial Black" panose="020B0604020202020204" pitchFamily="34" charset="0"/>
              </a:defRPr>
            </a:lvl5pPr>
          </a:lstStyle>
          <a:p>
            <a:pPr lvl="0"/>
            <a:r>
              <a:rPr lang="en-GB" dirty="0"/>
              <a:t>Sub Title</a:t>
            </a:r>
            <a:endParaRPr lang="en-US" dirty="0"/>
          </a:p>
        </p:txBody>
      </p:sp>
      <p:pic>
        <p:nvPicPr>
          <p:cNvPr id="9" name="Picture 8">
            <a:extLst>
              <a:ext uri="{FF2B5EF4-FFF2-40B4-BE49-F238E27FC236}">
                <a16:creationId xmlns:a16="http://schemas.microsoft.com/office/drawing/2014/main" id="{6A4E106D-D327-8D45-8FB3-09E46AA39C83}"/>
              </a:ext>
            </a:extLst>
          </p:cNvPr>
          <p:cNvPicPr>
            <a:picLocks noChangeAspect="1"/>
          </p:cNvPicPr>
          <p:nvPr userDrawn="1"/>
        </p:nvPicPr>
        <p:blipFill>
          <a:blip r:embed="rId2"/>
          <a:stretch>
            <a:fillRect/>
          </a:stretch>
        </p:blipFill>
        <p:spPr>
          <a:xfrm>
            <a:off x="9736182" y="6105996"/>
            <a:ext cx="2266521" cy="557804"/>
          </a:xfrm>
          <a:prstGeom prst="rect">
            <a:avLst/>
          </a:prstGeom>
        </p:spPr>
      </p:pic>
      <p:pic>
        <p:nvPicPr>
          <p:cNvPr id="2" name="Picture 1">
            <a:extLst>
              <a:ext uri="{FF2B5EF4-FFF2-40B4-BE49-F238E27FC236}">
                <a16:creationId xmlns:a16="http://schemas.microsoft.com/office/drawing/2014/main" id="{284D37AE-473C-1108-1675-71C54890DC9A}"/>
              </a:ext>
            </a:extLst>
          </p:cNvPr>
          <p:cNvPicPr>
            <a:picLocks noChangeAspect="1"/>
          </p:cNvPicPr>
          <p:nvPr userDrawn="1"/>
        </p:nvPicPr>
        <p:blipFill>
          <a:blip r:embed="rId3"/>
          <a:stretch>
            <a:fillRect/>
          </a:stretch>
        </p:blipFill>
        <p:spPr>
          <a:xfrm>
            <a:off x="189297" y="5759042"/>
            <a:ext cx="1155536" cy="907340"/>
          </a:xfrm>
          <a:prstGeom prst="rect">
            <a:avLst/>
          </a:prstGeom>
        </p:spPr>
      </p:pic>
    </p:spTree>
    <p:extLst>
      <p:ext uri="{BB962C8B-B14F-4D97-AF65-F5344CB8AC3E}">
        <p14:creationId xmlns:p14="http://schemas.microsoft.com/office/powerpoint/2010/main" val="1036557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6C2531A-ED59-4746-94AE-C03ED7908BF9}"/>
              </a:ext>
            </a:extLst>
          </p:cNvPr>
          <p:cNvPicPr>
            <a:picLocks noChangeAspect="1"/>
          </p:cNvPicPr>
          <p:nvPr userDrawn="1"/>
        </p:nvPicPr>
        <p:blipFill>
          <a:blip r:embed="rId2"/>
          <a:stretch>
            <a:fillRect/>
          </a:stretch>
        </p:blipFill>
        <p:spPr>
          <a:xfrm>
            <a:off x="189297" y="194200"/>
            <a:ext cx="1160044" cy="1345842"/>
          </a:xfrm>
          <a:prstGeom prst="rect">
            <a:avLst/>
          </a:prstGeom>
        </p:spPr>
      </p:pic>
      <p:pic>
        <p:nvPicPr>
          <p:cNvPr id="9" name="Picture 8">
            <a:extLst>
              <a:ext uri="{FF2B5EF4-FFF2-40B4-BE49-F238E27FC236}">
                <a16:creationId xmlns:a16="http://schemas.microsoft.com/office/drawing/2014/main" id="{E4DCEE1B-C78F-6249-A6AB-1D21CCA9A2BA}"/>
              </a:ext>
            </a:extLst>
          </p:cNvPr>
          <p:cNvPicPr>
            <a:picLocks noChangeAspect="1"/>
          </p:cNvPicPr>
          <p:nvPr userDrawn="1"/>
        </p:nvPicPr>
        <p:blipFill>
          <a:blip r:embed="rId3"/>
          <a:stretch>
            <a:fillRect/>
          </a:stretch>
        </p:blipFill>
        <p:spPr>
          <a:xfrm>
            <a:off x="9259504" y="194200"/>
            <a:ext cx="2743200" cy="675118"/>
          </a:xfrm>
          <a:prstGeom prst="rect">
            <a:avLst/>
          </a:prstGeom>
        </p:spPr>
      </p:pic>
    </p:spTree>
    <p:extLst>
      <p:ext uri="{BB962C8B-B14F-4D97-AF65-F5344CB8AC3E}">
        <p14:creationId xmlns:p14="http://schemas.microsoft.com/office/powerpoint/2010/main" val="2052131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0D248C-36EF-8C48-AA72-1D48ED0707A0}"/>
              </a:ext>
            </a:extLst>
          </p:cNvPr>
          <p:cNvPicPr>
            <a:picLocks noChangeAspect="1"/>
          </p:cNvPicPr>
          <p:nvPr userDrawn="1"/>
        </p:nvPicPr>
        <p:blipFill>
          <a:blip r:embed="rId2"/>
          <a:stretch>
            <a:fillRect/>
          </a:stretch>
        </p:blipFill>
        <p:spPr>
          <a:xfrm>
            <a:off x="9259504" y="194200"/>
            <a:ext cx="2743200" cy="675118"/>
          </a:xfrm>
          <a:prstGeom prst="rect">
            <a:avLst/>
          </a:prstGeom>
        </p:spPr>
      </p:pic>
      <p:pic>
        <p:nvPicPr>
          <p:cNvPr id="2" name="Picture 1">
            <a:extLst>
              <a:ext uri="{FF2B5EF4-FFF2-40B4-BE49-F238E27FC236}">
                <a16:creationId xmlns:a16="http://schemas.microsoft.com/office/drawing/2014/main" id="{78E49E65-1C5F-EC21-67C9-9BBB4E9D6068}"/>
              </a:ext>
            </a:extLst>
          </p:cNvPr>
          <p:cNvPicPr>
            <a:picLocks noChangeAspect="1"/>
          </p:cNvPicPr>
          <p:nvPr userDrawn="1"/>
        </p:nvPicPr>
        <p:blipFill>
          <a:blip r:embed="rId3"/>
          <a:stretch>
            <a:fillRect/>
          </a:stretch>
        </p:blipFill>
        <p:spPr>
          <a:xfrm>
            <a:off x="189296" y="167651"/>
            <a:ext cx="1637475" cy="1285764"/>
          </a:xfrm>
          <a:prstGeom prst="rect">
            <a:avLst/>
          </a:prstGeom>
        </p:spPr>
      </p:pic>
    </p:spTree>
    <p:extLst>
      <p:ext uri="{BB962C8B-B14F-4D97-AF65-F5344CB8AC3E}">
        <p14:creationId xmlns:p14="http://schemas.microsoft.com/office/powerpoint/2010/main" val="643347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593B93-01D2-FA4D-9656-5D8B46F026AA}"/>
              </a:ext>
            </a:extLst>
          </p:cNvPr>
          <p:cNvPicPr>
            <a:picLocks noChangeAspect="1"/>
          </p:cNvPicPr>
          <p:nvPr userDrawn="1"/>
        </p:nvPicPr>
        <p:blipFill>
          <a:blip r:embed="rId2"/>
          <a:stretch>
            <a:fillRect/>
          </a:stretch>
        </p:blipFill>
        <p:spPr>
          <a:xfrm>
            <a:off x="189297" y="194200"/>
            <a:ext cx="1160044" cy="1345842"/>
          </a:xfrm>
          <a:prstGeom prst="rect">
            <a:avLst/>
          </a:prstGeom>
        </p:spPr>
      </p:pic>
      <p:pic>
        <p:nvPicPr>
          <p:cNvPr id="8" name="Picture 7">
            <a:extLst>
              <a:ext uri="{FF2B5EF4-FFF2-40B4-BE49-F238E27FC236}">
                <a16:creationId xmlns:a16="http://schemas.microsoft.com/office/drawing/2014/main" id="{AEDC3468-52F5-B646-8365-C6AF2ECFB834}"/>
              </a:ext>
            </a:extLst>
          </p:cNvPr>
          <p:cNvPicPr>
            <a:picLocks noChangeAspect="1"/>
          </p:cNvPicPr>
          <p:nvPr userDrawn="1"/>
        </p:nvPicPr>
        <p:blipFill>
          <a:blip r:embed="rId3"/>
          <a:stretch>
            <a:fillRect/>
          </a:stretch>
        </p:blipFill>
        <p:spPr>
          <a:xfrm>
            <a:off x="9736182" y="6105996"/>
            <a:ext cx="2266521" cy="557804"/>
          </a:xfrm>
          <a:prstGeom prst="rect">
            <a:avLst/>
          </a:prstGeom>
        </p:spPr>
      </p:pic>
    </p:spTree>
    <p:extLst>
      <p:ext uri="{BB962C8B-B14F-4D97-AF65-F5344CB8AC3E}">
        <p14:creationId xmlns:p14="http://schemas.microsoft.com/office/powerpoint/2010/main" val="453223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0783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A74C7-567E-A947-8D73-39A643CD81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B85F1BF-F454-11E3-8F0A-0F52114624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30EAC1-B1BC-0B2B-95E7-8D965202C889}"/>
              </a:ext>
            </a:extLst>
          </p:cNvPr>
          <p:cNvSpPr>
            <a:spLocks noGrp="1"/>
          </p:cNvSpPr>
          <p:nvPr>
            <p:ph type="dt" sz="half" idx="10"/>
          </p:nvPr>
        </p:nvSpPr>
        <p:spPr/>
        <p:txBody>
          <a:bodyPr/>
          <a:lstStyle/>
          <a:p>
            <a:fld id="{B35A5771-C1C6-426F-9349-4102DC26CC2B}" type="datetimeFigureOut">
              <a:rPr lang="en-GB" smtClean="0"/>
              <a:t>22/07/2024</a:t>
            </a:fld>
            <a:endParaRPr lang="en-GB"/>
          </a:p>
        </p:txBody>
      </p:sp>
      <p:sp>
        <p:nvSpPr>
          <p:cNvPr id="5" name="Footer Placeholder 4">
            <a:extLst>
              <a:ext uri="{FF2B5EF4-FFF2-40B4-BE49-F238E27FC236}">
                <a16:creationId xmlns:a16="http://schemas.microsoft.com/office/drawing/2014/main" id="{54C5E922-6045-53A0-AA9E-901F81D853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5A3C15-3CF8-A8B6-EE75-CB5E22FEF763}"/>
              </a:ext>
            </a:extLst>
          </p:cNvPr>
          <p:cNvSpPr>
            <a:spLocks noGrp="1"/>
          </p:cNvSpPr>
          <p:nvPr>
            <p:ph type="sldNum" sz="quarter" idx="12"/>
          </p:nvPr>
        </p:nvSpPr>
        <p:spPr/>
        <p:txBody>
          <a:bodyPr/>
          <a:lstStyle/>
          <a:p>
            <a:fld id="{3323B0E0-DF34-48FA-968B-B46D1B808441}" type="slidenum">
              <a:rPr lang="en-GB" smtClean="0"/>
              <a:t>‹#›</a:t>
            </a:fld>
            <a:endParaRPr lang="en-GB"/>
          </a:p>
        </p:txBody>
      </p:sp>
    </p:spTree>
    <p:extLst>
      <p:ext uri="{BB962C8B-B14F-4D97-AF65-F5344CB8AC3E}">
        <p14:creationId xmlns:p14="http://schemas.microsoft.com/office/powerpoint/2010/main" val="1386645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2618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onnect2.swbh.nhs.uk/wp-content/uploads/2024/07/ADC-SU-v.2.xlsx?x48817" TargetMode="External"/><Relationship Id="rId2" Type="http://schemas.openxmlformats.org/officeDocument/2006/relationships/slideLayout" Target="../slideLayouts/slideLayout2.xml"/><Relationship Id="rId1" Type="http://schemas.openxmlformats.org/officeDocument/2006/relationships/video" Target="https://www.youtube.com/embed/682t76LZ6KU?feature=oembed" TargetMode="External"/><Relationship Id="rId5" Type="http://schemas.openxmlformats.org/officeDocument/2006/relationships/image" Target="../media/image20.jpeg"/><Relationship Id="rId4" Type="http://schemas.openxmlformats.org/officeDocument/2006/relationships/hyperlink" Target="https://connect2.swbh.nhs.uk/wp-content/uploads/2024/07/End-User-Training-Guide-Non-Profiled-Version-1.7.docx?x48817"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hyperlink" Target="mailto:i.ravat@nhs.net"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mailto:zurvad.hussain@nhs.net"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mailto:swbh.mmuhinduction@nhs.ne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my.esr.nhs.uk/localresponse/?TAM_OP=login&amp;USERNAME=unauthenticated&amp;ERROR_CODE=0x00000000&amp;METHOD=GET&amp;URL=https%3A%2F%2Fmy.esr.nhs.uk%2FOA_HTML%2FRF.jsp%3Ffunction_id%3D18931%26resp_id%3D-1%26resp_appl_id%3D-1%26security_group_id%3D0%26lang_code%3DUS%26oas%3DEE7iljYV6_aCQIiD-Xg8vA..%26params%3D9iiNEdRbd7o.CQSceAqEBhhrUM-Zl8nknVsCryrT1pPjqmc8GjONz5gXLyN7DUgptax8Rco9sNU9t8L0CNyxAA&amp;HOSTNAME=my.esr.nhs.uk&amp;FAILREASON=&amp;PROTOCOL=http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78DCDADF-21C2-314C-B9FF-EA731244146C}"/>
              </a:ext>
            </a:extLst>
          </p:cNvPr>
          <p:cNvSpPr/>
          <p:nvPr/>
        </p:nvSpPr>
        <p:spPr>
          <a:xfrm flipV="1">
            <a:off x="6834796" y="1822664"/>
            <a:ext cx="5357204" cy="647140"/>
          </a:xfrm>
          <a:prstGeom prst="parallelogram">
            <a:avLst>
              <a:gd name="adj" fmla="val 0"/>
            </a:avLst>
          </a:prstGeom>
          <a:solidFill>
            <a:srgbClr val="F49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49001"/>
              </a:solidFill>
            </a:endParaRPr>
          </a:p>
        </p:txBody>
      </p:sp>
      <p:sp>
        <p:nvSpPr>
          <p:cNvPr id="10" name="Right Triangle 9">
            <a:extLst>
              <a:ext uri="{FF2B5EF4-FFF2-40B4-BE49-F238E27FC236}">
                <a16:creationId xmlns:a16="http://schemas.microsoft.com/office/drawing/2014/main" id="{918C2B51-EEE9-1644-9A16-5D7BC89ABCA1}"/>
              </a:ext>
            </a:extLst>
          </p:cNvPr>
          <p:cNvSpPr/>
          <p:nvPr/>
        </p:nvSpPr>
        <p:spPr>
          <a:xfrm>
            <a:off x="6764380" y="1641199"/>
            <a:ext cx="2845134" cy="611195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EF8B47B-2D6A-654C-BDE4-BADF77090D3D}"/>
              </a:ext>
            </a:extLst>
          </p:cNvPr>
          <p:cNvPicPr>
            <a:picLocks noChangeAspect="1"/>
          </p:cNvPicPr>
          <p:nvPr/>
        </p:nvPicPr>
        <p:blipFill rotWithShape="1">
          <a:blip r:embed="rId2">
            <a:alphaModFix/>
          </a:blip>
          <a:srcRect l="4592" t="-1" r="-4592" b="54807"/>
          <a:stretch/>
        </p:blipFill>
        <p:spPr>
          <a:xfrm>
            <a:off x="0" y="1822664"/>
            <a:ext cx="11328146" cy="5940000"/>
          </a:xfrm>
          <a:prstGeom prst="rect">
            <a:avLst/>
          </a:prstGeom>
        </p:spPr>
      </p:pic>
      <p:sp>
        <p:nvSpPr>
          <p:cNvPr id="11" name="Rectangle 10">
            <a:extLst>
              <a:ext uri="{FF2B5EF4-FFF2-40B4-BE49-F238E27FC236}">
                <a16:creationId xmlns:a16="http://schemas.microsoft.com/office/drawing/2014/main" id="{6FEBBCA9-90E8-2B42-8762-D64EA91AD963}"/>
              </a:ext>
            </a:extLst>
          </p:cNvPr>
          <p:cNvSpPr/>
          <p:nvPr/>
        </p:nvSpPr>
        <p:spPr>
          <a:xfrm>
            <a:off x="6992153" y="1961568"/>
            <a:ext cx="5121017" cy="341632"/>
          </a:xfrm>
          <a:prstGeom prst="rect">
            <a:avLst/>
          </a:prstGeom>
        </p:spPr>
        <p:txBody>
          <a:bodyPr wrap="none">
            <a:spAutoFit/>
          </a:bodyPr>
          <a:lstStyle/>
          <a:p>
            <a:pPr lvl="0" algn="r">
              <a:lnSpc>
                <a:spcPct val="90000"/>
              </a:lnSpc>
              <a:buClr>
                <a:srgbClr val="000000"/>
              </a:buClr>
            </a:pPr>
            <a:r>
              <a:rPr lang="en-GB" b="1" dirty="0">
                <a:solidFill>
                  <a:schemeClr val="bg1"/>
                </a:solidFill>
                <a:latin typeface="Arial Black" panose="020B0604020202020204" pitchFamily="34" charset="0"/>
                <a:ea typeface="Source Sans Pro"/>
                <a:cs typeface="Arial Black" panose="020B0604020202020204" pitchFamily="34" charset="0"/>
                <a:sym typeface="Source Sans Pro"/>
              </a:rPr>
              <a:t>In conversation with our line managers</a:t>
            </a:r>
          </a:p>
        </p:txBody>
      </p:sp>
    </p:spTree>
    <p:extLst>
      <p:ext uri="{BB962C8B-B14F-4D97-AF65-F5344CB8AC3E}">
        <p14:creationId xmlns:p14="http://schemas.microsoft.com/office/powerpoint/2010/main" val="3751067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BB5CF3-A7C0-5FA6-B4BF-AF7292FA6F0E}"/>
              </a:ext>
            </a:extLst>
          </p:cNvPr>
          <p:cNvSpPr txBox="1"/>
          <p:nvPr/>
        </p:nvSpPr>
        <p:spPr>
          <a:xfrm>
            <a:off x="1223452" y="198696"/>
            <a:ext cx="10533119" cy="4401205"/>
          </a:xfrm>
          <a:prstGeom prst="rect">
            <a:avLst/>
          </a:prstGeom>
          <a:noFill/>
        </p:spPr>
        <p:txBody>
          <a:bodyPr wrap="square">
            <a:spAutoFit/>
          </a:bodyPr>
          <a:lstStyle/>
          <a:p>
            <a:pPr algn="ctr">
              <a:buClr>
                <a:srgbClr val="F49001"/>
              </a:buClr>
            </a:pPr>
            <a:r>
              <a:rPr lang="en-GB" sz="3600" b="1" dirty="0">
                <a:solidFill>
                  <a:srgbClr val="F49001"/>
                </a:solidFill>
                <a:latin typeface="Arial" panose="020B0604020202020204" pitchFamily="34" charset="0"/>
                <a:cs typeface="Arial" panose="020B0604020202020204" pitchFamily="34" charset="0"/>
              </a:rPr>
              <a:t>Omnicell: Our new medicine management system </a:t>
            </a:r>
          </a:p>
          <a:p>
            <a:pPr>
              <a:buClr>
                <a:srgbClr val="F49001"/>
              </a:buClr>
            </a:pPr>
            <a:endParaRPr lang="en-GB" sz="2400" b="1" dirty="0">
              <a:solidFill>
                <a:srgbClr val="F49001"/>
              </a:solidFill>
              <a:cs typeface="Arial" panose="020B0604020202020204" pitchFamily="34" charset="0"/>
            </a:endParaRPr>
          </a:p>
          <a:p>
            <a:pPr>
              <a:buClr>
                <a:srgbClr val="F49001"/>
              </a:buClr>
            </a:pPr>
            <a:endParaRPr lang="en-GB" sz="2400" b="1" dirty="0">
              <a:solidFill>
                <a:srgbClr val="F49001"/>
              </a:solidFill>
              <a:cs typeface="Arial" panose="020B0604020202020204" pitchFamily="34" charset="0"/>
            </a:endParaRPr>
          </a:p>
          <a:p>
            <a:pPr marL="457200" indent="-457200">
              <a:buClr>
                <a:srgbClr val="F49001"/>
              </a:buClr>
              <a:buFont typeface="Arial" panose="020B0604020202020204" pitchFamily="34" charset="0"/>
              <a:buChar char="•"/>
            </a:pPr>
            <a:endParaRPr lang="en-GB" sz="2000" dirty="0">
              <a:solidFill>
                <a:srgbClr val="03A8D7"/>
              </a:solidFill>
            </a:endParaRPr>
          </a:p>
          <a:p>
            <a:pPr marL="457200" indent="-457200">
              <a:buClr>
                <a:srgbClr val="F49001"/>
              </a:buClr>
              <a:buFont typeface="Arial" panose="020B0604020202020204" pitchFamily="34" charset="0"/>
              <a:buChar char="•"/>
            </a:pPr>
            <a:endParaRPr lang="en-GB" sz="2800" dirty="0">
              <a:solidFill>
                <a:srgbClr val="03A8D7"/>
              </a:solidFill>
            </a:endParaRPr>
          </a:p>
          <a:p>
            <a:pPr marL="457200" indent="-457200">
              <a:buClr>
                <a:srgbClr val="F49001"/>
              </a:buClr>
              <a:buFont typeface="Arial" panose="020B0604020202020204" pitchFamily="34" charset="0"/>
              <a:buChar char="•"/>
            </a:pPr>
            <a:endParaRPr lang="en-GB" sz="2800" dirty="0">
              <a:solidFill>
                <a:srgbClr val="03A8D7"/>
              </a:solidFill>
            </a:endParaRPr>
          </a:p>
          <a:p>
            <a:pPr marL="457200" indent="-457200">
              <a:buClr>
                <a:srgbClr val="F49001"/>
              </a:buClr>
              <a:buFont typeface="Arial" panose="020B0604020202020204" pitchFamily="34" charset="0"/>
              <a:buChar char="•"/>
            </a:pPr>
            <a:endParaRPr lang="en-GB" sz="2800" dirty="0">
              <a:solidFill>
                <a:srgbClr val="03A8D7"/>
              </a:solidFill>
            </a:endParaRPr>
          </a:p>
          <a:p>
            <a:pPr>
              <a:buClr>
                <a:srgbClr val="F49001"/>
              </a:buClr>
            </a:pPr>
            <a:endParaRPr lang="en-GB" sz="2800" dirty="0">
              <a:solidFill>
                <a:srgbClr val="03A8D7"/>
              </a:solidFill>
            </a:endParaRPr>
          </a:p>
          <a:p>
            <a:pPr>
              <a:buClr>
                <a:srgbClr val="F49001"/>
              </a:buClr>
            </a:pPr>
            <a:endParaRPr lang="en-GB" sz="2800" dirty="0">
              <a:solidFill>
                <a:schemeClr val="bg1">
                  <a:lumMod val="50000"/>
                </a:schemeClr>
              </a:solidFill>
            </a:endParaRPr>
          </a:p>
        </p:txBody>
      </p:sp>
      <p:sp>
        <p:nvSpPr>
          <p:cNvPr id="5" name="TextBox 12">
            <a:extLst>
              <a:ext uri="{FF2B5EF4-FFF2-40B4-BE49-F238E27FC236}">
                <a16:creationId xmlns:a16="http://schemas.microsoft.com/office/drawing/2014/main" id="{6C0A3599-1038-622E-D772-7AEB606421B6}"/>
              </a:ext>
            </a:extLst>
          </p:cNvPr>
          <p:cNvSpPr txBox="1"/>
          <p:nvPr/>
        </p:nvSpPr>
        <p:spPr>
          <a:xfrm>
            <a:off x="752961" y="1566599"/>
            <a:ext cx="6226045" cy="378565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l" rtl="0">
              <a:buClr>
                <a:srgbClr val="F49001"/>
              </a:buClr>
              <a:buFont typeface="Arial" panose="020B0604020202020204" pitchFamily="34" charset="0"/>
              <a:buChar char="•"/>
            </a:pPr>
            <a:r>
              <a:rPr lang="en-US" sz="1600" dirty="0">
                <a:solidFill>
                  <a:schemeClr val="bg2">
                    <a:lumMod val="75000"/>
                  </a:schemeClr>
                </a:solidFill>
                <a:highlight>
                  <a:srgbClr val="FFFFFF"/>
                </a:highlight>
              </a:rPr>
              <a:t>W</a:t>
            </a:r>
            <a:r>
              <a:rPr lang="en-US" sz="1600" b="0" i="0" dirty="0">
                <a:solidFill>
                  <a:schemeClr val="bg2">
                    <a:lumMod val="75000"/>
                  </a:schemeClr>
                </a:solidFill>
                <a:effectLst/>
                <a:highlight>
                  <a:srgbClr val="FFFFFF"/>
                </a:highlight>
              </a:rPr>
              <a:t>e</a:t>
            </a:r>
            <a:r>
              <a:rPr lang="en-US" sz="1600" dirty="0">
                <a:solidFill>
                  <a:schemeClr val="bg2">
                    <a:lumMod val="75000"/>
                  </a:schemeClr>
                </a:solidFill>
                <a:highlight>
                  <a:srgbClr val="FFFFFF"/>
                </a:highlight>
              </a:rPr>
              <a:t>’re pleased to </a:t>
            </a:r>
            <a:r>
              <a:rPr lang="en-US" sz="1600" b="0" i="0" dirty="0">
                <a:solidFill>
                  <a:schemeClr val="bg2">
                    <a:lumMod val="75000"/>
                  </a:schemeClr>
                </a:solidFill>
                <a:effectLst/>
                <a:highlight>
                  <a:srgbClr val="FFFFFF"/>
                </a:highlight>
              </a:rPr>
              <a:t>introduce Omnicell to help us </a:t>
            </a:r>
            <a:r>
              <a:rPr lang="en-US" sz="1600" b="0" i="0" dirty="0" err="1">
                <a:solidFill>
                  <a:schemeClr val="bg2">
                    <a:lumMod val="75000"/>
                  </a:schemeClr>
                </a:solidFill>
                <a:effectLst/>
                <a:highlight>
                  <a:srgbClr val="FFFFFF"/>
                </a:highlight>
              </a:rPr>
              <a:t>modernise</a:t>
            </a:r>
            <a:r>
              <a:rPr lang="en-US" sz="1600" b="0" i="0" dirty="0">
                <a:solidFill>
                  <a:schemeClr val="bg2">
                    <a:lumMod val="75000"/>
                  </a:schemeClr>
                </a:solidFill>
                <a:effectLst/>
                <a:highlight>
                  <a:srgbClr val="FFFFFF"/>
                </a:highlight>
              </a:rPr>
              <a:t> our medicine management processes. </a:t>
            </a:r>
            <a:r>
              <a:rPr lang="en-US" sz="1600" dirty="0">
                <a:solidFill>
                  <a:schemeClr val="bg2">
                    <a:lumMod val="75000"/>
                  </a:schemeClr>
                </a:solidFill>
              </a:rPr>
              <a:t> </a:t>
            </a:r>
            <a:r>
              <a:rPr lang="en-US" sz="1600" b="0" i="0" dirty="0">
                <a:solidFill>
                  <a:schemeClr val="bg2">
                    <a:lumMod val="75000"/>
                  </a:schemeClr>
                </a:solidFill>
                <a:effectLst/>
                <a:highlight>
                  <a:srgbClr val="FFFFFF"/>
                </a:highlight>
              </a:rPr>
              <a:t> </a:t>
            </a:r>
          </a:p>
          <a:p>
            <a:pPr marL="285750" indent="-285750" algn="l" rtl="0">
              <a:buClr>
                <a:srgbClr val="F49001"/>
              </a:buClr>
              <a:buFont typeface="Arial" panose="020B0604020202020204" pitchFamily="34" charset="0"/>
              <a:buChar char="•"/>
            </a:pPr>
            <a:endParaRPr lang="en-US" sz="1600" dirty="0">
              <a:solidFill>
                <a:schemeClr val="bg2">
                  <a:lumMod val="75000"/>
                </a:schemeClr>
              </a:solidFill>
              <a:highlight>
                <a:srgbClr val="FFFFFF"/>
              </a:highlight>
            </a:endParaRPr>
          </a:p>
          <a:p>
            <a:pPr marL="285750" indent="-285750" algn="l" rtl="0">
              <a:buClr>
                <a:srgbClr val="F49001"/>
              </a:buClr>
              <a:buFont typeface="Arial" panose="020B0604020202020204" pitchFamily="34" charset="0"/>
              <a:buChar char="•"/>
            </a:pPr>
            <a:r>
              <a:rPr lang="en-US" sz="1600" dirty="0">
                <a:solidFill>
                  <a:schemeClr val="bg2">
                    <a:lumMod val="75000"/>
                  </a:schemeClr>
                </a:solidFill>
                <a:highlight>
                  <a:srgbClr val="FFFFFF"/>
                </a:highlight>
              </a:rPr>
              <a:t>W</a:t>
            </a:r>
            <a:r>
              <a:rPr lang="en-US" sz="1600" b="0" i="0" dirty="0">
                <a:solidFill>
                  <a:schemeClr val="bg2">
                    <a:lumMod val="75000"/>
                  </a:schemeClr>
                </a:solidFill>
                <a:effectLst/>
                <a:highlight>
                  <a:srgbClr val="FFFFFF"/>
                </a:highlight>
              </a:rPr>
              <a:t>e have invested in new Omnicell Automatic Dispensing Cabinets (ADCs) and </a:t>
            </a:r>
            <a:r>
              <a:rPr lang="en-US" sz="1600" dirty="0">
                <a:solidFill>
                  <a:schemeClr val="bg2">
                    <a:lumMod val="75000"/>
                  </a:schemeClr>
                </a:solidFill>
                <a:highlight>
                  <a:srgbClr val="FFFFFF"/>
                </a:highlight>
              </a:rPr>
              <a:t>s</a:t>
            </a:r>
            <a:r>
              <a:rPr lang="en-US" sz="1600" b="0" i="0" dirty="0">
                <a:solidFill>
                  <a:schemeClr val="bg2">
                    <a:lumMod val="75000"/>
                  </a:schemeClr>
                </a:solidFill>
                <a:effectLst/>
                <a:highlight>
                  <a:srgbClr val="FFFFFF"/>
                </a:highlight>
              </a:rPr>
              <a:t>mart carts</a:t>
            </a:r>
            <a:r>
              <a:rPr lang="en-US" sz="1600" dirty="0">
                <a:solidFill>
                  <a:schemeClr val="bg2">
                    <a:lumMod val="75000"/>
                  </a:schemeClr>
                </a:solidFill>
                <a:highlight>
                  <a:srgbClr val="FFFFFF"/>
                </a:highlight>
              </a:rPr>
              <a:t> (new technology)</a:t>
            </a:r>
            <a:r>
              <a:rPr lang="en-US" sz="1600" b="0" i="0" dirty="0">
                <a:solidFill>
                  <a:schemeClr val="bg2">
                    <a:lumMod val="75000"/>
                  </a:schemeClr>
                </a:solidFill>
                <a:effectLst/>
                <a:highlight>
                  <a:srgbClr val="FFFFFF"/>
                </a:highlight>
              </a:rPr>
              <a:t> to </a:t>
            </a:r>
            <a:r>
              <a:rPr lang="en-US" sz="1600" dirty="0">
                <a:solidFill>
                  <a:schemeClr val="bg2">
                    <a:lumMod val="75000"/>
                  </a:schemeClr>
                </a:solidFill>
                <a:highlight>
                  <a:srgbClr val="FFFFFF"/>
                </a:highlight>
              </a:rPr>
              <a:t>help </a:t>
            </a:r>
            <a:r>
              <a:rPr lang="en-US" sz="1600" b="0" i="0" dirty="0">
                <a:solidFill>
                  <a:schemeClr val="bg2">
                    <a:lumMod val="75000"/>
                  </a:schemeClr>
                </a:solidFill>
                <a:effectLst/>
                <a:highlight>
                  <a:srgbClr val="FFFFFF"/>
                </a:highlight>
              </a:rPr>
              <a:t>improve our medication administration system. </a:t>
            </a:r>
          </a:p>
          <a:p>
            <a:pPr marL="285750" indent="-285750" algn="l" rtl="0">
              <a:buClr>
                <a:srgbClr val="F49001"/>
              </a:buClr>
              <a:buFont typeface="Arial" panose="020B0604020202020204" pitchFamily="34" charset="0"/>
              <a:buChar char="•"/>
            </a:pPr>
            <a:endParaRPr lang="en-US" sz="1600" dirty="0">
              <a:solidFill>
                <a:schemeClr val="bg2">
                  <a:lumMod val="75000"/>
                </a:schemeClr>
              </a:solidFill>
              <a:highlight>
                <a:srgbClr val="FFFFFF"/>
              </a:highlight>
              <a:cs typeface="Arial"/>
            </a:endParaRPr>
          </a:p>
          <a:p>
            <a:pPr marL="285750" indent="-285750" algn="l" rtl="0" fontAlgn="base">
              <a:buClr>
                <a:srgbClr val="F49001"/>
              </a:buClr>
              <a:buFont typeface="Arial" panose="020B0604020202020204" pitchFamily="34" charset="0"/>
              <a:buChar char="•"/>
            </a:pPr>
            <a:r>
              <a:rPr lang="en-US" sz="1600" b="0" i="0" dirty="0">
                <a:solidFill>
                  <a:schemeClr val="bg2">
                    <a:lumMod val="75000"/>
                  </a:schemeClr>
                </a:solidFill>
                <a:effectLst/>
                <a:highlight>
                  <a:srgbClr val="FFFFFF"/>
                </a:highlight>
              </a:rPr>
              <a:t>ADCs and smart carts </a:t>
            </a:r>
            <a:r>
              <a:rPr lang="en-US" sz="1600" dirty="0">
                <a:solidFill>
                  <a:schemeClr val="bg2">
                    <a:lumMod val="75000"/>
                  </a:schemeClr>
                </a:solidFill>
                <a:highlight>
                  <a:srgbClr val="FFFFFF"/>
                </a:highlight>
              </a:rPr>
              <a:t>are being introduced to all </a:t>
            </a:r>
            <a:r>
              <a:rPr lang="en-US" sz="1600" b="0" i="0" dirty="0">
                <a:solidFill>
                  <a:schemeClr val="bg2">
                    <a:lumMod val="75000"/>
                  </a:schemeClr>
                </a:solidFill>
                <a:effectLst/>
                <a:highlight>
                  <a:srgbClr val="FFFFFF"/>
                </a:highlight>
              </a:rPr>
              <a:t>high medication usage areas across Sandwell and City. They will also be used at Midland Met, so we are getting colleagues ready to use the new ADCs and smart carts now ahead of moving to Midland Met. </a:t>
            </a:r>
          </a:p>
          <a:p>
            <a:pPr marL="285750" indent="-285750" algn="l" rtl="0" fontAlgn="base">
              <a:buClr>
                <a:srgbClr val="F49001"/>
              </a:buClr>
              <a:buFont typeface="Arial" panose="020B0604020202020204" pitchFamily="34" charset="0"/>
              <a:buChar char="•"/>
            </a:pPr>
            <a:endParaRPr lang="en-US" sz="1600" dirty="0">
              <a:solidFill>
                <a:schemeClr val="bg2">
                  <a:lumMod val="75000"/>
                </a:schemeClr>
              </a:solidFill>
              <a:highlight>
                <a:srgbClr val="FFFFFF"/>
              </a:highlight>
            </a:endParaRPr>
          </a:p>
          <a:p>
            <a:pPr marL="285750" indent="-285750" algn="l" rtl="0" fontAlgn="base">
              <a:buClr>
                <a:srgbClr val="F49001"/>
              </a:buClr>
              <a:buFont typeface="Arial" panose="020B0604020202020204" pitchFamily="34" charset="0"/>
              <a:buChar char="•"/>
            </a:pPr>
            <a:r>
              <a:rPr lang="en-US" sz="1600" i="0" dirty="0">
                <a:solidFill>
                  <a:schemeClr val="bg2">
                    <a:lumMod val="75000"/>
                  </a:schemeClr>
                </a:solidFill>
                <a:effectLst/>
                <a:highlight>
                  <a:srgbClr val="FFFFFF"/>
                </a:highlight>
              </a:rPr>
              <a:t>The first smart carts and cabinets have arrived at Sandwell and are currently being set up. </a:t>
            </a:r>
            <a:endParaRPr lang="en-US" sz="1600" dirty="0">
              <a:solidFill>
                <a:schemeClr val="tx2"/>
              </a:solidFill>
              <a:highlight>
                <a:srgbClr val="FFFFFF"/>
              </a:highlight>
              <a:cs typeface="Arial"/>
            </a:endParaRPr>
          </a:p>
        </p:txBody>
      </p:sp>
      <p:pic>
        <p:nvPicPr>
          <p:cNvPr id="1028" name="Picture 4" descr="A white cabinet with a black microwave and a black door&#10;&#10;Description automatically generated with medium confidence">
            <a:extLst>
              <a:ext uri="{FF2B5EF4-FFF2-40B4-BE49-F238E27FC236}">
                <a16:creationId xmlns:a16="http://schemas.microsoft.com/office/drawing/2014/main" id="{8E26E2DE-B26C-D5E4-2F42-93A93BE832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9273" y="1062038"/>
            <a:ext cx="3543300" cy="473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887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F81F22B-1826-9688-41B8-862A1E699978}"/>
              </a:ext>
            </a:extLst>
          </p:cNvPr>
          <p:cNvSpPr txBox="1"/>
          <p:nvPr/>
        </p:nvSpPr>
        <p:spPr>
          <a:xfrm>
            <a:off x="3806891" y="99917"/>
            <a:ext cx="6419460" cy="646331"/>
          </a:xfrm>
          <a:prstGeom prst="rect">
            <a:avLst/>
          </a:prstGeom>
          <a:noFill/>
        </p:spPr>
        <p:txBody>
          <a:bodyPr wrap="square">
            <a:spAutoFit/>
          </a:bodyPr>
          <a:lstStyle/>
          <a:p>
            <a:r>
              <a:rPr lang="en-GB" sz="3600" b="1" i="0" u="none" strike="noStrike" dirty="0">
                <a:solidFill>
                  <a:srgbClr val="F49001"/>
                </a:solidFill>
                <a:effectLst/>
                <a:latin typeface="Arial" panose="020B0604020202020204" pitchFamily="34" charset="0"/>
              </a:rPr>
              <a:t>Super user training</a:t>
            </a:r>
            <a:endParaRPr lang="en-GB" sz="3600" b="1" dirty="0">
              <a:solidFill>
                <a:srgbClr val="F49001"/>
              </a:solidFill>
            </a:endParaRPr>
          </a:p>
        </p:txBody>
      </p:sp>
      <p:sp>
        <p:nvSpPr>
          <p:cNvPr id="7" name="TextBox 12">
            <a:extLst>
              <a:ext uri="{FF2B5EF4-FFF2-40B4-BE49-F238E27FC236}">
                <a16:creationId xmlns:a16="http://schemas.microsoft.com/office/drawing/2014/main" id="{6C0A3599-1038-622E-D772-7AEB606421B6}"/>
              </a:ext>
            </a:extLst>
          </p:cNvPr>
          <p:cNvSpPr txBox="1"/>
          <p:nvPr/>
        </p:nvSpPr>
        <p:spPr>
          <a:xfrm>
            <a:off x="302401" y="1659332"/>
            <a:ext cx="5876861" cy="517064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l" rtl="0" fontAlgn="base">
              <a:buClr>
                <a:srgbClr val="F49001"/>
              </a:buClr>
              <a:buFont typeface="Arial" panose="020B0604020202020204" pitchFamily="34" charset="0"/>
              <a:buChar char="•"/>
            </a:pPr>
            <a:endParaRPr lang="en-US" dirty="0">
              <a:solidFill>
                <a:schemeClr val="bg2">
                  <a:lumMod val="75000"/>
                </a:schemeClr>
              </a:solidFill>
              <a:highlight>
                <a:srgbClr val="FFFFFF"/>
              </a:highlight>
            </a:endParaRPr>
          </a:p>
          <a:p>
            <a:pPr marL="285750" indent="-285750" algn="l" rtl="0" fontAlgn="base">
              <a:buClr>
                <a:srgbClr val="F49001"/>
              </a:buClr>
              <a:buFont typeface="Arial" panose="020B0604020202020204" pitchFamily="34" charset="0"/>
              <a:buChar char="•"/>
            </a:pPr>
            <a:r>
              <a:rPr lang="en-US" sz="1600" dirty="0">
                <a:solidFill>
                  <a:schemeClr val="bg2">
                    <a:lumMod val="75000"/>
                  </a:schemeClr>
                </a:solidFill>
                <a:highlight>
                  <a:srgbClr val="FFFFFF"/>
                </a:highlight>
              </a:rPr>
              <a:t>Omnicell super user training begins tomorrow - Tuesday, 23 July, in Sandwell.</a:t>
            </a:r>
          </a:p>
          <a:p>
            <a:pPr algn="l" rtl="0" fontAlgn="base">
              <a:buClr>
                <a:srgbClr val="F49001"/>
              </a:buClr>
            </a:pPr>
            <a:endParaRPr lang="en-US" sz="1600" dirty="0">
              <a:solidFill>
                <a:schemeClr val="bg2">
                  <a:lumMod val="75000"/>
                </a:schemeClr>
              </a:solidFill>
              <a:highlight>
                <a:srgbClr val="FFFFFF"/>
              </a:highlight>
            </a:endParaRPr>
          </a:p>
          <a:p>
            <a:pPr marL="285750" indent="-285750" algn="l" rtl="0" fontAlgn="base">
              <a:buClr>
                <a:srgbClr val="F49001"/>
              </a:buClr>
              <a:buFont typeface="Arial" panose="020B0604020202020204" pitchFamily="34" charset="0"/>
              <a:buChar char="•"/>
            </a:pPr>
            <a:r>
              <a:rPr lang="en-US" sz="1600" dirty="0">
                <a:solidFill>
                  <a:schemeClr val="bg2">
                    <a:lumMod val="75000"/>
                  </a:schemeClr>
                </a:solidFill>
                <a:highlight>
                  <a:srgbClr val="FFFFFF"/>
                </a:highlight>
              </a:rPr>
              <a:t>Following the completion of this phase, end-user training will start for the rest of our colleagues who will be using Omnicell, led by our super users.</a:t>
            </a:r>
          </a:p>
          <a:p>
            <a:pPr marL="285750" indent="-285750" algn="l" rtl="0" fontAlgn="base">
              <a:buClr>
                <a:srgbClr val="F49001"/>
              </a:buClr>
              <a:buFont typeface="Arial" panose="020B0604020202020204" pitchFamily="34" charset="0"/>
              <a:buChar char="•"/>
            </a:pPr>
            <a:endParaRPr lang="en-US" sz="1600" dirty="0">
              <a:solidFill>
                <a:schemeClr val="bg2">
                  <a:lumMod val="75000"/>
                </a:schemeClr>
              </a:solidFill>
              <a:highlight>
                <a:srgbClr val="FFFFFF"/>
              </a:highlight>
            </a:endParaRPr>
          </a:p>
          <a:p>
            <a:pPr marL="285750" indent="-285750" algn="l" rtl="0" fontAlgn="base">
              <a:buClr>
                <a:srgbClr val="F49001"/>
              </a:buClr>
              <a:buFont typeface="Arial" panose="020B0604020202020204" pitchFamily="34" charset="0"/>
              <a:buChar char="•"/>
            </a:pPr>
            <a:r>
              <a:rPr lang="en-US" sz="1600" dirty="0">
                <a:solidFill>
                  <a:schemeClr val="bg2">
                    <a:lumMod val="75000"/>
                  </a:schemeClr>
                </a:solidFill>
                <a:highlight>
                  <a:srgbClr val="FFFFFF"/>
                </a:highlight>
              </a:rPr>
              <a:t>City super user training will follow on from 12 August. Super users will again take the lead in training all end users across departments. </a:t>
            </a:r>
          </a:p>
          <a:p>
            <a:pPr marL="285750" indent="-285750" algn="l" rtl="0" fontAlgn="base">
              <a:buClr>
                <a:srgbClr val="F49001"/>
              </a:buClr>
              <a:buFont typeface="Arial" panose="020B0604020202020204" pitchFamily="34" charset="0"/>
              <a:buChar char="•"/>
            </a:pPr>
            <a:endParaRPr lang="en-US" sz="1600" dirty="0">
              <a:solidFill>
                <a:schemeClr val="bg2">
                  <a:lumMod val="75000"/>
                </a:schemeClr>
              </a:solidFill>
              <a:highlight>
                <a:srgbClr val="FFFFFF"/>
              </a:highlight>
            </a:endParaRPr>
          </a:p>
          <a:p>
            <a:pPr marL="285750" indent="-285750" algn="l" rtl="0" fontAlgn="base">
              <a:buClr>
                <a:srgbClr val="F49001"/>
              </a:buClr>
              <a:buFont typeface="Arial" panose="020B0604020202020204" pitchFamily="34" charset="0"/>
              <a:buChar char="•"/>
            </a:pPr>
            <a:r>
              <a:rPr lang="en-US" sz="1600" dirty="0">
                <a:solidFill>
                  <a:schemeClr val="bg2">
                    <a:lumMod val="75000"/>
                  </a:schemeClr>
                </a:solidFill>
                <a:highlight>
                  <a:srgbClr val="FFFFFF"/>
                </a:highlight>
              </a:rPr>
              <a:t>We are completing comprehensive training to ensure everyone knows how to use this new technology. It is essential that all colleagues who will be using Omnicell complete their training, both super users and end users. </a:t>
            </a:r>
          </a:p>
          <a:p>
            <a:pPr marL="285750" indent="-285750" algn="l" rtl="0" fontAlgn="base">
              <a:buClr>
                <a:srgbClr val="F49001"/>
              </a:buClr>
              <a:buFont typeface="Arial" panose="020B0604020202020204" pitchFamily="34" charset="0"/>
              <a:buChar char="•"/>
            </a:pPr>
            <a:endParaRPr lang="en-US" dirty="0">
              <a:solidFill>
                <a:schemeClr val="bg2">
                  <a:lumMod val="75000"/>
                </a:schemeClr>
              </a:solidFill>
              <a:highlight>
                <a:srgbClr val="FFFFFF"/>
              </a:highlight>
            </a:endParaRPr>
          </a:p>
          <a:p>
            <a:pPr marL="285750" indent="-285750" algn="l" rtl="0" fontAlgn="base">
              <a:buClr>
                <a:srgbClr val="F49001"/>
              </a:buClr>
              <a:buFont typeface="Arial" panose="020B0604020202020204" pitchFamily="34" charset="0"/>
              <a:buChar char="•"/>
            </a:pPr>
            <a:endParaRPr lang="en-US" dirty="0">
              <a:solidFill>
                <a:schemeClr val="bg2">
                  <a:lumMod val="75000"/>
                </a:schemeClr>
              </a:solidFill>
              <a:highlight>
                <a:srgbClr val="FFFFFF"/>
              </a:highlight>
            </a:endParaRPr>
          </a:p>
          <a:p>
            <a:pPr algn="l" rtl="0" fontAlgn="base"/>
            <a:r>
              <a:rPr lang="en-US" sz="1800" b="0" i="0" dirty="0">
                <a:solidFill>
                  <a:srgbClr val="000000"/>
                </a:solidFill>
                <a:effectLst/>
                <a:highlight>
                  <a:srgbClr val="FFFFFF"/>
                </a:highlight>
                <a:latin typeface="Arial" panose="020B0604020202020204" pitchFamily="34" charset="0"/>
              </a:rPr>
              <a:t> </a:t>
            </a:r>
            <a:endParaRPr lang="en-US" b="0" i="0" dirty="0">
              <a:solidFill>
                <a:srgbClr val="000000"/>
              </a:solidFill>
              <a:effectLst/>
              <a:highlight>
                <a:srgbClr val="FFFFFF"/>
              </a:highlight>
              <a:latin typeface="Segoe UI" panose="020B0502040204020203" pitchFamily="34" charset="0"/>
            </a:endParaRPr>
          </a:p>
          <a:p>
            <a:pPr algn="l" rtl="0"/>
            <a:endParaRPr lang="en-US" dirty="0">
              <a:solidFill>
                <a:schemeClr val="tx2"/>
              </a:solidFill>
              <a:highlight>
                <a:srgbClr val="FFFFFF"/>
              </a:highlight>
              <a:cs typeface="Arial"/>
            </a:endParaRPr>
          </a:p>
        </p:txBody>
      </p:sp>
      <p:pic>
        <p:nvPicPr>
          <p:cNvPr id="2053" name="Picture 5" descr="A room with white cabinets and green wall&#10;&#10;Description automatically generated">
            <a:extLst>
              <a:ext uri="{FF2B5EF4-FFF2-40B4-BE49-F238E27FC236}">
                <a16:creationId xmlns:a16="http://schemas.microsoft.com/office/drawing/2014/main" id="{A65B664C-E345-02E1-0871-EB83A726F0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2363" y="857211"/>
            <a:ext cx="3876967" cy="239180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A room with several computers&#10;&#10;Description automatically generated">
            <a:extLst>
              <a:ext uri="{FF2B5EF4-FFF2-40B4-BE49-F238E27FC236}">
                <a16:creationId xmlns:a16="http://schemas.microsoft.com/office/drawing/2014/main" id="{7FB41AF3-46A8-875D-E02A-57580C1B76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2363" y="3608985"/>
            <a:ext cx="3918760" cy="2344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021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F81F22B-1826-9688-41B8-862A1E699978}"/>
              </a:ext>
            </a:extLst>
          </p:cNvPr>
          <p:cNvSpPr txBox="1"/>
          <p:nvPr/>
        </p:nvSpPr>
        <p:spPr>
          <a:xfrm>
            <a:off x="3806891" y="99917"/>
            <a:ext cx="6419460" cy="646331"/>
          </a:xfrm>
          <a:prstGeom prst="rect">
            <a:avLst/>
          </a:prstGeom>
          <a:noFill/>
        </p:spPr>
        <p:txBody>
          <a:bodyPr wrap="square">
            <a:spAutoFit/>
          </a:bodyPr>
          <a:lstStyle/>
          <a:p>
            <a:r>
              <a:rPr lang="en-GB" sz="3600" b="1" i="0" u="none" strike="noStrike" dirty="0">
                <a:solidFill>
                  <a:srgbClr val="F49001"/>
                </a:solidFill>
                <a:effectLst/>
                <a:latin typeface="Arial" panose="020B0604020202020204" pitchFamily="34" charset="0"/>
              </a:rPr>
              <a:t>Omnicell resources</a:t>
            </a:r>
            <a:endParaRPr lang="en-GB" sz="3600" b="1" dirty="0">
              <a:solidFill>
                <a:srgbClr val="F49001"/>
              </a:solidFill>
            </a:endParaRPr>
          </a:p>
        </p:txBody>
      </p:sp>
      <p:sp>
        <p:nvSpPr>
          <p:cNvPr id="7" name="TextBox 12">
            <a:extLst>
              <a:ext uri="{FF2B5EF4-FFF2-40B4-BE49-F238E27FC236}">
                <a16:creationId xmlns:a16="http://schemas.microsoft.com/office/drawing/2014/main" id="{6C0A3599-1038-622E-D772-7AEB606421B6}"/>
              </a:ext>
            </a:extLst>
          </p:cNvPr>
          <p:cNvSpPr txBox="1"/>
          <p:nvPr/>
        </p:nvSpPr>
        <p:spPr>
          <a:xfrm>
            <a:off x="302401" y="1659332"/>
            <a:ext cx="5876861" cy="341632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l" rtl="0" fontAlgn="base">
              <a:buClr>
                <a:srgbClr val="F49001"/>
              </a:buClr>
              <a:buFont typeface="Arial" panose="020B0604020202020204" pitchFamily="34" charset="0"/>
              <a:buChar char="•"/>
            </a:pPr>
            <a:endParaRPr lang="en-US" dirty="0">
              <a:solidFill>
                <a:schemeClr val="bg2">
                  <a:lumMod val="75000"/>
                </a:schemeClr>
              </a:solidFill>
              <a:highlight>
                <a:srgbClr val="FFFFFF"/>
              </a:highlight>
            </a:endParaRPr>
          </a:p>
          <a:p>
            <a:pPr algn="l" rtl="0" fontAlgn="base">
              <a:buClr>
                <a:srgbClr val="F49001"/>
              </a:buClr>
              <a:buFont typeface="Arial" panose="020B0604020202020204" pitchFamily="34" charset="0"/>
              <a:buChar char="•"/>
            </a:pPr>
            <a:r>
              <a:rPr lang="en-US" sz="1800" b="0" i="0" u="none" strike="noStrike" dirty="0">
                <a:solidFill>
                  <a:srgbClr val="7F7F7F"/>
                </a:solidFill>
                <a:effectLst/>
                <a:highlight>
                  <a:srgbClr val="FFFFFF"/>
                </a:highlight>
                <a:latin typeface="Arial" panose="020B0604020202020204" pitchFamily="34" charset="0"/>
              </a:rPr>
              <a:t> Please </a:t>
            </a:r>
            <a:r>
              <a:rPr lang="en-US" sz="1800" b="0" i="0" u="none" strike="noStrike" dirty="0" err="1">
                <a:solidFill>
                  <a:srgbClr val="7F7F7F"/>
                </a:solidFill>
                <a:effectLst/>
                <a:highlight>
                  <a:srgbClr val="FFFFFF"/>
                </a:highlight>
                <a:latin typeface="Arial" panose="020B0604020202020204" pitchFamily="34" charset="0"/>
              </a:rPr>
              <a:t>familiarise</a:t>
            </a:r>
            <a:r>
              <a:rPr lang="en-US" sz="1800" b="0" i="0" u="none" strike="noStrike" dirty="0">
                <a:solidFill>
                  <a:srgbClr val="7F7F7F"/>
                </a:solidFill>
                <a:effectLst/>
                <a:highlight>
                  <a:srgbClr val="FFFFFF"/>
                </a:highlight>
                <a:latin typeface="Arial" panose="020B0604020202020204" pitchFamily="34" charset="0"/>
              </a:rPr>
              <a:t> yourself with the </a:t>
            </a:r>
            <a:r>
              <a:rPr lang="en-US" sz="1800" b="0" i="0" u="sng" strike="noStrike" dirty="0">
                <a:solidFill>
                  <a:srgbClr val="D07EAB"/>
                </a:solidFill>
                <a:effectLst/>
                <a:highlight>
                  <a:srgbClr val="FFFFFF"/>
                </a:highlight>
                <a:latin typeface="Arial" panose="020B0604020202020204" pitchFamily="34" charset="0"/>
                <a:hlinkClick r:id="rId3"/>
              </a:rPr>
              <a:t>super user training schedule</a:t>
            </a:r>
            <a:endParaRPr lang="en-US" sz="1600" b="0" i="0" dirty="0">
              <a:solidFill>
                <a:srgbClr val="000000"/>
              </a:solidFill>
              <a:effectLst/>
              <a:highlight>
                <a:srgbClr val="F5F5F5"/>
              </a:highlight>
              <a:latin typeface="Arial" panose="020B0604020202020204" pitchFamily="34" charset="0"/>
            </a:endParaRPr>
          </a:p>
          <a:p>
            <a:pPr algn="l" rtl="0" fontAlgn="base">
              <a:buFont typeface="Arial" panose="020B0604020202020204" pitchFamily="34" charset="0"/>
              <a:buChar char="•"/>
            </a:pPr>
            <a:endParaRPr lang="en-US" sz="1600" b="0" i="0" dirty="0">
              <a:solidFill>
                <a:srgbClr val="000000"/>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US" sz="1800" b="0" i="0" u="sng" strike="noStrike" dirty="0">
                <a:solidFill>
                  <a:srgbClr val="D07EAB"/>
                </a:solidFill>
                <a:effectLst/>
                <a:highlight>
                  <a:srgbClr val="FFFFFF"/>
                </a:highlight>
                <a:latin typeface="Arial" panose="020B0604020202020204" pitchFamily="34" charset="0"/>
                <a:hlinkClick r:id="rId4"/>
              </a:rPr>
              <a:t>Training guide</a:t>
            </a:r>
            <a:endParaRPr lang="en-US" sz="1600" b="0" i="0" dirty="0">
              <a:solidFill>
                <a:srgbClr val="000000"/>
              </a:solidFill>
              <a:effectLst/>
              <a:highlight>
                <a:srgbClr val="F5F5F5"/>
              </a:highlight>
              <a:latin typeface="Arial" panose="020B0604020202020204" pitchFamily="34" charset="0"/>
            </a:endParaRPr>
          </a:p>
          <a:p>
            <a:pPr algn="l" rtl="0" fontAlgn="base"/>
            <a:endParaRPr lang="en-US" sz="1600" b="0" i="0" dirty="0">
              <a:solidFill>
                <a:srgbClr val="000000"/>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7F7F7F"/>
                </a:solidFill>
                <a:effectLst/>
                <a:highlight>
                  <a:srgbClr val="FFFFFF"/>
                </a:highlight>
                <a:latin typeface="Arial" panose="020B0604020202020204" pitchFamily="34" charset="0"/>
              </a:rPr>
              <a:t>Discover how Omnicell works by watching this short video →</a:t>
            </a:r>
            <a:endParaRPr lang="en-US" sz="1600" b="0" i="0" dirty="0">
              <a:solidFill>
                <a:srgbClr val="000000"/>
              </a:solidFill>
              <a:effectLst/>
              <a:highlight>
                <a:srgbClr val="F5F5F5"/>
              </a:highlight>
              <a:latin typeface="Arial" panose="020B0604020202020204" pitchFamily="34" charset="0"/>
            </a:endParaRPr>
          </a:p>
          <a:p>
            <a:pPr marL="285750" indent="-285750" algn="l" rtl="0" fontAlgn="base">
              <a:buClr>
                <a:srgbClr val="F49001"/>
              </a:buClr>
              <a:buFont typeface="Arial" panose="020B0604020202020204" pitchFamily="34" charset="0"/>
              <a:buChar char="•"/>
            </a:pPr>
            <a:endParaRPr lang="en-US" dirty="0">
              <a:solidFill>
                <a:schemeClr val="bg2">
                  <a:lumMod val="75000"/>
                </a:schemeClr>
              </a:solidFill>
              <a:highlight>
                <a:srgbClr val="FFFFFF"/>
              </a:highlight>
            </a:endParaRPr>
          </a:p>
          <a:p>
            <a:pPr marL="285750" indent="-285750" algn="l" rtl="0" fontAlgn="base">
              <a:buClr>
                <a:srgbClr val="F49001"/>
              </a:buClr>
              <a:buFont typeface="Arial" panose="020B0604020202020204" pitchFamily="34" charset="0"/>
              <a:buChar char="•"/>
            </a:pPr>
            <a:endParaRPr lang="en-US" dirty="0">
              <a:solidFill>
                <a:schemeClr val="bg2">
                  <a:lumMod val="75000"/>
                </a:schemeClr>
              </a:solidFill>
              <a:highlight>
                <a:srgbClr val="FFFFFF"/>
              </a:highlight>
            </a:endParaRPr>
          </a:p>
          <a:p>
            <a:pPr algn="l" rtl="0" fontAlgn="base"/>
            <a:r>
              <a:rPr lang="en-US" sz="1800" b="0" i="0" dirty="0">
                <a:solidFill>
                  <a:srgbClr val="000000"/>
                </a:solidFill>
                <a:effectLst/>
                <a:highlight>
                  <a:srgbClr val="FFFFFF"/>
                </a:highlight>
                <a:latin typeface="Arial" panose="020B0604020202020204" pitchFamily="34" charset="0"/>
              </a:rPr>
              <a:t> </a:t>
            </a:r>
            <a:endParaRPr lang="en-US" b="0" i="0" dirty="0">
              <a:solidFill>
                <a:srgbClr val="000000"/>
              </a:solidFill>
              <a:effectLst/>
              <a:highlight>
                <a:srgbClr val="FFFFFF"/>
              </a:highlight>
              <a:latin typeface="Segoe UI" panose="020B0502040204020203" pitchFamily="34" charset="0"/>
            </a:endParaRPr>
          </a:p>
          <a:p>
            <a:pPr algn="l" rtl="0"/>
            <a:endParaRPr lang="en-US" dirty="0">
              <a:solidFill>
                <a:schemeClr val="tx2"/>
              </a:solidFill>
              <a:highlight>
                <a:srgbClr val="FFFFFF"/>
              </a:highlight>
              <a:cs typeface="Arial"/>
            </a:endParaRPr>
          </a:p>
        </p:txBody>
      </p:sp>
      <p:sp>
        <p:nvSpPr>
          <p:cNvPr id="5" name="TextBox 4">
            <a:extLst>
              <a:ext uri="{FF2B5EF4-FFF2-40B4-BE49-F238E27FC236}">
                <a16:creationId xmlns:a16="http://schemas.microsoft.com/office/drawing/2014/main" id="{7406EB1F-F8DC-A486-186D-3F3BF5E935FF}"/>
              </a:ext>
            </a:extLst>
          </p:cNvPr>
          <p:cNvSpPr txBox="1"/>
          <p:nvPr/>
        </p:nvSpPr>
        <p:spPr>
          <a:xfrm>
            <a:off x="429209" y="4660640"/>
            <a:ext cx="6419460" cy="369332"/>
          </a:xfrm>
          <a:prstGeom prst="rect">
            <a:avLst/>
          </a:prstGeom>
          <a:noFill/>
        </p:spPr>
        <p:txBody>
          <a:bodyPr wrap="square">
            <a:spAutoFit/>
          </a:bodyPr>
          <a:lstStyle/>
          <a:p>
            <a:r>
              <a:rPr lang="en-GB" b="0" i="0" dirty="0">
                <a:solidFill>
                  <a:srgbClr val="000000"/>
                </a:solidFill>
                <a:effectLst/>
                <a:latin typeface="Times New Roman" panose="02020603050405020304" pitchFamily="18" charset="0"/>
              </a:rPr>
              <a:t> </a:t>
            </a:r>
            <a:endParaRPr lang="en-GB" dirty="0"/>
          </a:p>
        </p:txBody>
      </p:sp>
      <p:pic>
        <p:nvPicPr>
          <p:cNvPr id="9" name="Online Media 6" title="Sandwell   Emergency Drugs Access Neutral - Omnicell">
            <a:hlinkClick r:id="" action="ppaction://media"/>
            <a:extLst>
              <a:ext uri="{FF2B5EF4-FFF2-40B4-BE49-F238E27FC236}">
                <a16:creationId xmlns:a16="http://schemas.microsoft.com/office/drawing/2014/main" id="{A44C143A-1191-509D-830B-4222A7877066}"/>
              </a:ext>
            </a:extLst>
          </p:cNvPr>
          <p:cNvPicPr>
            <a:picLocks noRot="1" noChangeAspect="1"/>
          </p:cNvPicPr>
          <p:nvPr>
            <a:videoFile r:link="rId1"/>
          </p:nvPr>
        </p:nvPicPr>
        <p:blipFill>
          <a:blip r:embed="rId5"/>
          <a:stretch>
            <a:fillRect/>
          </a:stretch>
        </p:blipFill>
        <p:spPr>
          <a:xfrm>
            <a:off x="6453740" y="1659178"/>
            <a:ext cx="5317648" cy="3001462"/>
          </a:xfrm>
          <a:prstGeom prst="rect">
            <a:avLst/>
          </a:prstGeom>
        </p:spPr>
      </p:pic>
    </p:spTree>
    <p:extLst>
      <p:ext uri="{BB962C8B-B14F-4D97-AF65-F5344CB8AC3E}">
        <p14:creationId xmlns:p14="http://schemas.microsoft.com/office/powerpoint/2010/main" val="37314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fill="hold" display="0">
                  <p:stCondLst>
                    <p:cond delay="indefinite"/>
                  </p:stCondLst>
                </p:cTn>
                <p:tgtEl>
                  <p:spTgt spid="9"/>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F11D61-94F7-AD52-A78F-4467A600C5A8}"/>
              </a:ext>
            </a:extLst>
          </p:cNvPr>
          <p:cNvSpPr txBox="1"/>
          <p:nvPr/>
        </p:nvSpPr>
        <p:spPr>
          <a:xfrm>
            <a:off x="2576002" y="208221"/>
            <a:ext cx="10968548" cy="3477875"/>
          </a:xfrm>
          <a:prstGeom prst="rect">
            <a:avLst/>
          </a:prstGeom>
          <a:noFill/>
        </p:spPr>
        <p:txBody>
          <a:bodyPr wrap="square">
            <a:spAutoFit/>
          </a:bodyPr>
          <a:lstStyle/>
          <a:p>
            <a:pPr>
              <a:buClr>
                <a:srgbClr val="F49001"/>
              </a:buClr>
            </a:pPr>
            <a:r>
              <a:rPr lang="en-GB" sz="3600" b="1" dirty="0">
                <a:solidFill>
                  <a:srgbClr val="F49001"/>
                </a:solidFill>
                <a:cs typeface="Arial" panose="020B0604020202020204" pitchFamily="34" charset="0"/>
              </a:rPr>
              <a:t>Testing our critical patient flows </a:t>
            </a:r>
          </a:p>
          <a:p>
            <a:pPr>
              <a:buClr>
                <a:srgbClr val="F49001"/>
              </a:buClr>
            </a:pPr>
            <a:endParaRPr lang="en-GB" sz="2400" b="1" dirty="0">
              <a:solidFill>
                <a:srgbClr val="F49001"/>
              </a:solidFill>
              <a:cs typeface="Arial" panose="020B0604020202020204" pitchFamily="34" charset="0"/>
            </a:endParaRPr>
          </a:p>
          <a:p>
            <a:pPr marL="457200" indent="-457200">
              <a:buClr>
                <a:srgbClr val="F49001"/>
              </a:buClr>
              <a:buFont typeface="Arial" panose="020B0604020202020204" pitchFamily="34" charset="0"/>
              <a:buChar char="•"/>
            </a:pPr>
            <a:endParaRPr lang="en-GB" sz="2000" dirty="0">
              <a:solidFill>
                <a:srgbClr val="03A8D7"/>
              </a:solidFill>
            </a:endParaRPr>
          </a:p>
          <a:p>
            <a:pPr marL="457200" indent="-457200">
              <a:buClr>
                <a:srgbClr val="F49001"/>
              </a:buClr>
              <a:buFont typeface="Arial" panose="020B0604020202020204" pitchFamily="34" charset="0"/>
              <a:buChar char="•"/>
            </a:pPr>
            <a:endParaRPr lang="en-GB" sz="2800" dirty="0">
              <a:solidFill>
                <a:srgbClr val="03A8D7"/>
              </a:solidFill>
            </a:endParaRPr>
          </a:p>
          <a:p>
            <a:pPr marL="457200" indent="-457200">
              <a:buClr>
                <a:srgbClr val="F49001"/>
              </a:buClr>
              <a:buFont typeface="Arial" panose="020B0604020202020204" pitchFamily="34" charset="0"/>
              <a:buChar char="•"/>
            </a:pPr>
            <a:endParaRPr lang="en-GB" sz="2800" dirty="0">
              <a:solidFill>
                <a:srgbClr val="03A8D7"/>
              </a:solidFill>
            </a:endParaRPr>
          </a:p>
          <a:p>
            <a:pPr marL="457200" indent="-457200">
              <a:buClr>
                <a:srgbClr val="F49001"/>
              </a:buClr>
              <a:buFont typeface="Arial" panose="020B0604020202020204" pitchFamily="34" charset="0"/>
              <a:buChar char="•"/>
            </a:pPr>
            <a:endParaRPr lang="en-GB" sz="2800" dirty="0">
              <a:solidFill>
                <a:srgbClr val="03A8D7"/>
              </a:solidFill>
            </a:endParaRPr>
          </a:p>
          <a:p>
            <a:pPr>
              <a:buClr>
                <a:srgbClr val="F49001"/>
              </a:buClr>
            </a:pPr>
            <a:endParaRPr lang="en-GB" sz="2800" dirty="0">
              <a:solidFill>
                <a:srgbClr val="03A8D7"/>
              </a:solidFill>
            </a:endParaRPr>
          </a:p>
          <a:p>
            <a:pPr>
              <a:buClr>
                <a:srgbClr val="F49001"/>
              </a:buClr>
            </a:pPr>
            <a:endParaRPr lang="en-GB" sz="2800" dirty="0">
              <a:solidFill>
                <a:schemeClr val="bg1">
                  <a:lumMod val="50000"/>
                </a:schemeClr>
              </a:solidFill>
            </a:endParaRPr>
          </a:p>
        </p:txBody>
      </p:sp>
      <p:pic>
        <p:nvPicPr>
          <p:cNvPr id="4" name="Picture 4">
            <a:extLst>
              <a:ext uri="{FF2B5EF4-FFF2-40B4-BE49-F238E27FC236}">
                <a16:creationId xmlns:a16="http://schemas.microsoft.com/office/drawing/2014/main" id="{FF52E16C-4F33-8A6F-908E-6DCB66A53E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22500" r="51" b="12361"/>
          <a:stretch/>
        </p:blipFill>
        <p:spPr bwMode="auto">
          <a:xfrm>
            <a:off x="7037388" y="2219325"/>
            <a:ext cx="2403861" cy="34778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83D5D703-69DC-7770-16C5-47E0D7B8E8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944" r="-1490" b="20278"/>
          <a:stretch/>
        </p:blipFill>
        <p:spPr bwMode="auto">
          <a:xfrm>
            <a:off x="9299255" y="1247775"/>
            <a:ext cx="2502219" cy="31623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794D508-E79A-D8BB-0C39-FC4FF68E306E}"/>
              </a:ext>
            </a:extLst>
          </p:cNvPr>
          <p:cNvSpPr txBox="1"/>
          <p:nvPr/>
        </p:nvSpPr>
        <p:spPr>
          <a:xfrm>
            <a:off x="433033" y="1423991"/>
            <a:ext cx="6604355" cy="6801862"/>
          </a:xfrm>
          <a:prstGeom prst="rect">
            <a:avLst/>
          </a:prstGeom>
          <a:noFill/>
        </p:spPr>
        <p:txBody>
          <a:bodyPr wrap="square">
            <a:spAutoFit/>
          </a:bodyPr>
          <a:lstStyle/>
          <a:p>
            <a:pPr marL="285750" indent="-285750">
              <a:buClr>
                <a:srgbClr val="F49001"/>
              </a:buClr>
              <a:buFont typeface="Arial" panose="020B0604020202020204" pitchFamily="34" charset="0"/>
              <a:buChar char="•"/>
            </a:pPr>
            <a:r>
              <a:rPr lang="en-GB" sz="1600" dirty="0">
                <a:solidFill>
                  <a:schemeClr val="bg1">
                    <a:lumMod val="50000"/>
                  </a:schemeClr>
                </a:solidFill>
                <a:latin typeface="Arial" panose="020B0604020202020204" pitchFamily="34" charset="0"/>
                <a:cs typeface="Arial" panose="020B0604020202020204" pitchFamily="34" charset="0"/>
              </a:rPr>
              <a:t>We have now commenced testing the critical patient flows that have been developed over the last two months with the MMUH safety group. </a:t>
            </a:r>
          </a:p>
          <a:p>
            <a:pPr>
              <a:buClr>
                <a:srgbClr val="F49001"/>
              </a:buClr>
            </a:pPr>
            <a:endParaRPr lang="en-GB" sz="1600" dirty="0">
              <a:solidFill>
                <a:schemeClr val="bg1">
                  <a:lumMod val="50000"/>
                </a:schemeClr>
              </a:solidFill>
              <a:latin typeface="Arial" panose="020B0604020202020204" pitchFamily="34" charset="0"/>
              <a:cs typeface="Arial" panose="020B0604020202020204" pitchFamily="34" charset="0"/>
            </a:endParaRPr>
          </a:p>
          <a:p>
            <a:pPr marL="285750" indent="-285750">
              <a:buClr>
                <a:srgbClr val="F49001"/>
              </a:buClr>
              <a:buFont typeface="Arial" panose="020B0604020202020204" pitchFamily="34" charset="0"/>
              <a:buChar char="•"/>
            </a:pPr>
            <a:r>
              <a:rPr lang="en-GB" sz="1600" dirty="0">
                <a:solidFill>
                  <a:schemeClr val="bg1">
                    <a:lumMod val="50000"/>
                  </a:schemeClr>
                </a:solidFill>
                <a:latin typeface="Arial" panose="020B0604020202020204" pitchFamily="34" charset="0"/>
                <a:cs typeface="Arial" panose="020B0604020202020204" pitchFamily="34" charset="0"/>
              </a:rPr>
              <a:t>Collaborating with specialty teams has been important to gain clarity and confirmation of the changes and procedural steps and to mitigate potential issues, risks, or hazards within these critical patient flows, including other key dependencies and interdependencies such as: policies, clinical guidelines, NICE, SOPs, IT, and necessary job planning/training. </a:t>
            </a:r>
          </a:p>
          <a:p>
            <a:pPr marL="285750" indent="-285750">
              <a:buClr>
                <a:srgbClr val="F49001"/>
              </a:buClr>
              <a:buFont typeface="Arial" panose="020B0604020202020204" pitchFamily="34" charset="0"/>
              <a:buChar char="•"/>
            </a:pPr>
            <a:endParaRPr lang="en-GB" sz="1600" dirty="0">
              <a:solidFill>
                <a:schemeClr val="bg1">
                  <a:lumMod val="50000"/>
                </a:schemeClr>
              </a:solidFill>
              <a:latin typeface="Arial" panose="020B0604020202020204" pitchFamily="34" charset="0"/>
              <a:cs typeface="Arial" panose="020B0604020202020204" pitchFamily="34" charset="0"/>
            </a:endParaRPr>
          </a:p>
          <a:p>
            <a:pPr marL="285750" indent="-285750">
              <a:buClr>
                <a:srgbClr val="F49001"/>
              </a:buClr>
              <a:buFont typeface="Arial" panose="020B0604020202020204" pitchFamily="34" charset="0"/>
              <a:buChar char="•"/>
            </a:pPr>
            <a:r>
              <a:rPr lang="en-GB" sz="1600" dirty="0">
                <a:solidFill>
                  <a:schemeClr val="bg1">
                    <a:lumMod val="50000"/>
                  </a:schemeClr>
                </a:solidFill>
                <a:latin typeface="Arial" panose="020B0604020202020204" pitchFamily="34" charset="0"/>
                <a:cs typeface="Arial" panose="020B0604020202020204" pitchFamily="34" charset="0"/>
              </a:rPr>
              <a:t>Three sessions have already taken place, with excellent engagement and discussions – thank you to everyone who has taken part.</a:t>
            </a:r>
          </a:p>
          <a:p>
            <a:pPr marL="285750" indent="-285750">
              <a:buClr>
                <a:srgbClr val="F49001"/>
              </a:buClr>
              <a:buFont typeface="Arial" panose="020B0604020202020204" pitchFamily="34" charset="0"/>
              <a:buChar char="•"/>
            </a:pPr>
            <a:endParaRPr lang="en-GB" sz="1600" dirty="0">
              <a:solidFill>
                <a:schemeClr val="bg1">
                  <a:lumMod val="50000"/>
                </a:schemeClr>
              </a:solidFill>
              <a:latin typeface="Arial" panose="020B0604020202020204" pitchFamily="34" charset="0"/>
              <a:cs typeface="Arial" panose="020B0604020202020204" pitchFamily="34" charset="0"/>
            </a:endParaRPr>
          </a:p>
          <a:p>
            <a:pPr marL="285750" indent="-285750">
              <a:buClr>
                <a:srgbClr val="F49001"/>
              </a:buClr>
              <a:buFont typeface="Arial" panose="020B0604020202020204" pitchFamily="34" charset="0"/>
              <a:buChar char="•"/>
            </a:pPr>
            <a:r>
              <a:rPr lang="en-GB" sz="1600" dirty="0">
                <a:solidFill>
                  <a:schemeClr val="bg1">
                    <a:lumMod val="50000"/>
                  </a:schemeClr>
                </a:solidFill>
                <a:latin typeface="Arial" panose="020B0604020202020204" pitchFamily="34" charset="0"/>
                <a:cs typeface="Arial" panose="020B0604020202020204" pitchFamily="34" charset="0"/>
              </a:rPr>
              <a:t>The sessions are vital components of the MMUH safety case, demonstrating that our transition to MMUH is proceeding safely and effectively. </a:t>
            </a:r>
          </a:p>
          <a:p>
            <a:pPr marL="285750" indent="-285750">
              <a:buClr>
                <a:srgbClr val="F49001"/>
              </a:buClr>
              <a:buFont typeface="Arial" panose="020B0604020202020204" pitchFamily="34" charset="0"/>
              <a:buChar char="•"/>
            </a:pPr>
            <a:endParaRPr lang="en-GB" sz="1600" dirty="0">
              <a:solidFill>
                <a:schemeClr val="bg1">
                  <a:lumMod val="50000"/>
                </a:schemeClr>
              </a:solidFill>
              <a:latin typeface="Arial" panose="020B0604020202020204" pitchFamily="34" charset="0"/>
              <a:cs typeface="Arial" panose="020B0604020202020204" pitchFamily="34" charset="0"/>
            </a:endParaRPr>
          </a:p>
          <a:p>
            <a:pPr marL="171450" indent="-171450">
              <a:buClr>
                <a:srgbClr val="F49001"/>
              </a:buClr>
              <a:buFont typeface="Arial" panose="020B0604020202020204" pitchFamily="34" charset="0"/>
              <a:buChar char="•"/>
            </a:pPr>
            <a:endParaRPr lang="en-GB" sz="1600" dirty="0">
              <a:solidFill>
                <a:schemeClr val="bg1">
                  <a:lumMod val="50000"/>
                </a:schemeClr>
              </a:solidFill>
              <a:latin typeface="Arial" panose="020B0604020202020204" pitchFamily="34" charset="0"/>
              <a:cs typeface="Arial" panose="020B0604020202020204" pitchFamily="34" charset="0"/>
            </a:endParaRPr>
          </a:p>
          <a:p>
            <a:pPr marL="171450" indent="-171450" algn="ctr">
              <a:buClr>
                <a:srgbClr val="F49001"/>
              </a:buClr>
              <a:buFont typeface="Arial" panose="020B0604020202020204" pitchFamily="34" charset="0"/>
              <a:buChar char="•"/>
            </a:pPr>
            <a:endParaRPr lang="en-GB" sz="1600" dirty="0">
              <a:solidFill>
                <a:schemeClr val="bg1">
                  <a:lumMod val="50000"/>
                </a:schemeClr>
              </a:solidFill>
              <a:latin typeface="Arial" panose="020B0604020202020204" pitchFamily="34" charset="0"/>
              <a:cs typeface="Arial" panose="020B0604020202020204" pitchFamily="34" charset="0"/>
            </a:endParaRPr>
          </a:p>
          <a:p>
            <a:pPr marL="171450" indent="-171450">
              <a:buClr>
                <a:srgbClr val="F49001"/>
              </a:buClr>
              <a:buFont typeface="Arial" panose="020B0604020202020204" pitchFamily="34" charset="0"/>
              <a:buChar char="•"/>
            </a:pPr>
            <a:endParaRPr lang="en-GB" sz="1600" dirty="0">
              <a:solidFill>
                <a:schemeClr val="bg1">
                  <a:lumMod val="50000"/>
                </a:schemeClr>
              </a:solidFill>
              <a:latin typeface="Arial" panose="020B0604020202020204" pitchFamily="34" charset="0"/>
              <a:cs typeface="Arial" panose="020B0604020202020204" pitchFamily="34" charset="0"/>
            </a:endParaRPr>
          </a:p>
          <a:p>
            <a:pPr marL="171450" indent="-171450">
              <a:buClr>
                <a:srgbClr val="F49001"/>
              </a:buClr>
              <a:buFont typeface="Arial" panose="020B0604020202020204" pitchFamily="34" charset="0"/>
              <a:buChar char="•"/>
            </a:pPr>
            <a:endParaRPr lang="en-GB" sz="2800" dirty="0">
              <a:solidFill>
                <a:schemeClr val="bg1">
                  <a:lumMod val="50000"/>
                </a:schemeClr>
              </a:solidFill>
              <a:latin typeface="Arial" panose="020B0604020202020204" pitchFamily="34" charset="0"/>
              <a:cs typeface="Arial" panose="020B0604020202020204" pitchFamily="34" charset="0"/>
            </a:endParaRPr>
          </a:p>
          <a:p>
            <a:pPr marL="457200" indent="-457200">
              <a:buClr>
                <a:srgbClr val="F49001"/>
              </a:buClr>
              <a:buFont typeface="Wingdings" panose="05000000000000000000" pitchFamily="2" charset="2"/>
              <a:buChar char="§"/>
            </a:pPr>
            <a:endParaRPr lang="en-GB" sz="2800" dirty="0">
              <a:solidFill>
                <a:schemeClr val="bg1">
                  <a:lumMod val="50000"/>
                </a:schemeClr>
              </a:solidFill>
              <a:latin typeface="Arial" panose="020B0604020202020204" pitchFamily="34" charset="0"/>
              <a:cs typeface="Arial" panose="020B0604020202020204" pitchFamily="34" charset="0"/>
            </a:endParaRPr>
          </a:p>
          <a:p>
            <a:pPr marL="457200" indent="-457200">
              <a:buClr>
                <a:srgbClr val="F49001"/>
              </a:buClr>
              <a:buFont typeface="Wingdings" panose="05000000000000000000" pitchFamily="2" charset="2"/>
              <a:buChar char="§"/>
            </a:pPr>
            <a:endParaRPr lang="en-GB" sz="28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2219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test&#10;&#10;Description automatically generated">
            <a:extLst>
              <a:ext uri="{FF2B5EF4-FFF2-40B4-BE49-F238E27FC236}">
                <a16:creationId xmlns:a16="http://schemas.microsoft.com/office/drawing/2014/main" id="{E615421D-8305-F64F-830E-885DDA7B8FE9}"/>
              </a:ext>
            </a:extLst>
          </p:cNvPr>
          <p:cNvPicPr>
            <a:picLocks noChangeAspect="1"/>
          </p:cNvPicPr>
          <p:nvPr/>
        </p:nvPicPr>
        <p:blipFill>
          <a:blip r:embed="rId2"/>
          <a:stretch>
            <a:fillRect/>
          </a:stretch>
        </p:blipFill>
        <p:spPr>
          <a:xfrm>
            <a:off x="1885140" y="307909"/>
            <a:ext cx="8257430" cy="5837081"/>
          </a:xfrm>
          <a:prstGeom prst="rect">
            <a:avLst/>
          </a:prstGeom>
        </p:spPr>
      </p:pic>
    </p:spTree>
    <p:extLst>
      <p:ext uri="{BB962C8B-B14F-4D97-AF65-F5344CB8AC3E}">
        <p14:creationId xmlns:p14="http://schemas.microsoft.com/office/powerpoint/2010/main" val="547153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C13409-FAC5-C51D-ABD5-02A315EE6351}"/>
              </a:ext>
            </a:extLst>
          </p:cNvPr>
          <p:cNvSpPr txBox="1"/>
          <p:nvPr/>
        </p:nvSpPr>
        <p:spPr>
          <a:xfrm>
            <a:off x="1223452" y="198696"/>
            <a:ext cx="9975273" cy="3847207"/>
          </a:xfrm>
          <a:prstGeom prst="rect">
            <a:avLst/>
          </a:prstGeom>
          <a:noFill/>
        </p:spPr>
        <p:txBody>
          <a:bodyPr wrap="square">
            <a:spAutoFit/>
          </a:bodyPr>
          <a:lstStyle/>
          <a:p>
            <a:pPr algn="ctr">
              <a:buClr>
                <a:srgbClr val="F49001"/>
              </a:buClr>
            </a:pPr>
            <a:r>
              <a:rPr lang="en-GB" sz="3600" b="1" dirty="0">
                <a:solidFill>
                  <a:srgbClr val="F49001"/>
                </a:solidFill>
                <a:latin typeface="Arial" panose="020B0604020202020204" pitchFamily="34" charset="0"/>
                <a:cs typeface="Arial" panose="020B0604020202020204" pitchFamily="34" charset="0"/>
              </a:rPr>
              <a:t>Dates for your diary</a:t>
            </a:r>
          </a:p>
          <a:p>
            <a:pPr>
              <a:buClr>
                <a:srgbClr val="F49001"/>
              </a:buClr>
            </a:pPr>
            <a:endParaRPr lang="en-GB" sz="2400" b="1" dirty="0">
              <a:solidFill>
                <a:srgbClr val="F49001"/>
              </a:solidFill>
              <a:cs typeface="Arial" panose="020B0604020202020204" pitchFamily="34" charset="0"/>
            </a:endParaRPr>
          </a:p>
          <a:p>
            <a:pPr>
              <a:buClr>
                <a:srgbClr val="F49001"/>
              </a:buClr>
            </a:pPr>
            <a:endParaRPr lang="en-GB" sz="2400" b="1" dirty="0">
              <a:solidFill>
                <a:srgbClr val="F49001"/>
              </a:solidFill>
              <a:cs typeface="Arial" panose="020B0604020202020204" pitchFamily="34" charset="0"/>
            </a:endParaRPr>
          </a:p>
          <a:p>
            <a:pPr marL="457200" indent="-457200">
              <a:buClr>
                <a:srgbClr val="F49001"/>
              </a:buClr>
              <a:buFont typeface="Arial" panose="020B0604020202020204" pitchFamily="34" charset="0"/>
              <a:buChar char="•"/>
            </a:pPr>
            <a:endParaRPr lang="en-GB" sz="2000" dirty="0">
              <a:solidFill>
                <a:srgbClr val="03A8D7"/>
              </a:solidFill>
            </a:endParaRPr>
          </a:p>
          <a:p>
            <a:pPr marL="457200" indent="-457200">
              <a:buClr>
                <a:srgbClr val="F49001"/>
              </a:buClr>
              <a:buFont typeface="Arial" panose="020B0604020202020204" pitchFamily="34" charset="0"/>
              <a:buChar char="•"/>
            </a:pPr>
            <a:endParaRPr lang="en-GB" sz="2800" dirty="0">
              <a:solidFill>
                <a:srgbClr val="03A8D7"/>
              </a:solidFill>
            </a:endParaRPr>
          </a:p>
          <a:p>
            <a:pPr marL="457200" indent="-457200">
              <a:buClr>
                <a:srgbClr val="F49001"/>
              </a:buClr>
              <a:buFont typeface="Arial" panose="020B0604020202020204" pitchFamily="34" charset="0"/>
              <a:buChar char="•"/>
            </a:pPr>
            <a:endParaRPr lang="en-GB" sz="2800" dirty="0">
              <a:solidFill>
                <a:srgbClr val="03A8D7"/>
              </a:solidFill>
            </a:endParaRPr>
          </a:p>
          <a:p>
            <a:pPr marL="457200" indent="-457200">
              <a:buClr>
                <a:srgbClr val="F49001"/>
              </a:buClr>
              <a:buFont typeface="Arial" panose="020B0604020202020204" pitchFamily="34" charset="0"/>
              <a:buChar char="•"/>
            </a:pPr>
            <a:endParaRPr lang="en-GB" sz="2800" dirty="0">
              <a:solidFill>
                <a:srgbClr val="03A8D7"/>
              </a:solidFill>
            </a:endParaRPr>
          </a:p>
          <a:p>
            <a:pPr>
              <a:buClr>
                <a:srgbClr val="F49001"/>
              </a:buClr>
            </a:pPr>
            <a:endParaRPr lang="en-GB" sz="2800" dirty="0">
              <a:solidFill>
                <a:srgbClr val="03A8D7"/>
              </a:solidFill>
            </a:endParaRPr>
          </a:p>
          <a:p>
            <a:pPr>
              <a:buClr>
                <a:srgbClr val="F49001"/>
              </a:buClr>
            </a:pPr>
            <a:endParaRPr lang="en-GB" sz="2800" dirty="0">
              <a:solidFill>
                <a:schemeClr val="bg1">
                  <a:lumMod val="50000"/>
                </a:schemeClr>
              </a:solidFill>
            </a:endParaRPr>
          </a:p>
        </p:txBody>
      </p:sp>
      <p:sp>
        <p:nvSpPr>
          <p:cNvPr id="3" name="TextBox 2">
            <a:extLst>
              <a:ext uri="{FF2B5EF4-FFF2-40B4-BE49-F238E27FC236}">
                <a16:creationId xmlns:a16="http://schemas.microsoft.com/office/drawing/2014/main" id="{18331C32-D4DA-DC9C-D0A5-547736CA5970}"/>
              </a:ext>
            </a:extLst>
          </p:cNvPr>
          <p:cNvSpPr txBox="1"/>
          <p:nvPr/>
        </p:nvSpPr>
        <p:spPr>
          <a:xfrm>
            <a:off x="331283" y="1599079"/>
            <a:ext cx="11759610" cy="3785652"/>
          </a:xfrm>
          <a:prstGeom prst="rect">
            <a:avLst/>
          </a:prstGeom>
          <a:noFill/>
        </p:spPr>
        <p:txBody>
          <a:bodyPr wrap="square">
            <a:spAutoFit/>
          </a:bodyPr>
          <a:lstStyle/>
          <a:p>
            <a:pPr>
              <a:buClr>
                <a:srgbClr val="F49001"/>
              </a:buClr>
            </a:pPr>
            <a:endParaRPr lang="en-GB" sz="2400" dirty="0">
              <a:solidFill>
                <a:srgbClr val="03A8D7"/>
              </a:solidFill>
              <a:latin typeface="Arial" panose="020B0604020202020204" pitchFamily="34" charset="0"/>
              <a:cs typeface="Arial" panose="020B0604020202020204" pitchFamily="34" charset="0"/>
            </a:endParaRPr>
          </a:p>
          <a:p>
            <a:pPr marL="457200" indent="-457200">
              <a:buClr>
                <a:srgbClr val="F49001"/>
              </a:buClr>
              <a:buFont typeface="Wingdings" panose="05000000000000000000" pitchFamily="2" charset="2"/>
              <a:buChar char="§"/>
            </a:pPr>
            <a:r>
              <a:rPr lang="en-GB" sz="1600" b="1" dirty="0">
                <a:solidFill>
                  <a:srgbClr val="F49001"/>
                </a:solidFill>
                <a:latin typeface="Arial" panose="020B0604020202020204" pitchFamily="34" charset="0"/>
                <a:cs typeface="Arial" panose="020B0604020202020204" pitchFamily="34" charset="0"/>
              </a:rPr>
              <a:t>23 July </a:t>
            </a:r>
            <a:r>
              <a:rPr lang="en-GB" sz="1600" dirty="0">
                <a:solidFill>
                  <a:schemeClr val="bg1">
                    <a:lumMod val="50000"/>
                  </a:schemeClr>
                </a:solidFill>
                <a:latin typeface="Arial" panose="020B0604020202020204" pitchFamily="34" charset="0"/>
                <a:cs typeface="Arial" panose="020B0604020202020204" pitchFamily="34" charset="0"/>
              </a:rPr>
              <a:t>– Omnicell super user training starts </a:t>
            </a:r>
          </a:p>
          <a:p>
            <a:pPr marL="457200" indent="-457200">
              <a:buClr>
                <a:srgbClr val="F49001"/>
              </a:buClr>
              <a:buFont typeface="Wingdings" panose="05000000000000000000" pitchFamily="2" charset="2"/>
              <a:buChar char="§"/>
            </a:pPr>
            <a:r>
              <a:rPr lang="en-GB" sz="1600" b="1" dirty="0">
                <a:solidFill>
                  <a:srgbClr val="F49001"/>
                </a:solidFill>
                <a:latin typeface="Arial" panose="020B0604020202020204" pitchFamily="34" charset="0"/>
                <a:cs typeface="Arial" panose="020B0604020202020204" pitchFamily="34" charset="0"/>
              </a:rPr>
              <a:t>24 July </a:t>
            </a:r>
            <a:r>
              <a:rPr lang="en-GB" sz="1600" dirty="0">
                <a:solidFill>
                  <a:schemeClr val="bg1">
                    <a:lumMod val="50000"/>
                  </a:schemeClr>
                </a:solidFill>
                <a:latin typeface="Arial" panose="020B0604020202020204" pitchFamily="34" charset="0"/>
                <a:cs typeface="Arial" panose="020B0604020202020204" pitchFamily="34" charset="0"/>
              </a:rPr>
              <a:t>- Clinical and Operational Readiness Away Day</a:t>
            </a:r>
          </a:p>
          <a:p>
            <a:pPr marL="457200" indent="-457200">
              <a:buClr>
                <a:srgbClr val="F49001"/>
              </a:buClr>
              <a:buFont typeface="Wingdings" panose="05000000000000000000" pitchFamily="2" charset="2"/>
              <a:buChar char="§"/>
            </a:pPr>
            <a:r>
              <a:rPr lang="en-GB" sz="1600" b="1" dirty="0">
                <a:solidFill>
                  <a:srgbClr val="F49001"/>
                </a:solidFill>
                <a:latin typeface="Arial" panose="020B0604020202020204" pitchFamily="34" charset="0"/>
                <a:cs typeface="Arial" panose="020B0604020202020204" pitchFamily="34" charset="0"/>
              </a:rPr>
              <a:t>25 July </a:t>
            </a:r>
            <a:r>
              <a:rPr lang="en-GB" sz="1600" dirty="0">
                <a:solidFill>
                  <a:schemeClr val="bg1">
                    <a:lumMod val="50000"/>
                  </a:schemeClr>
                </a:solidFill>
                <a:latin typeface="Arial" panose="020B0604020202020204" pitchFamily="34" charset="0"/>
                <a:cs typeface="Arial" panose="020B0604020202020204" pitchFamily="34" charset="0"/>
              </a:rPr>
              <a:t>– Group reviews – Stock take on Operational Readiness</a:t>
            </a:r>
          </a:p>
          <a:p>
            <a:pPr marL="457200" indent="-457200">
              <a:buClr>
                <a:srgbClr val="F49001"/>
              </a:buClr>
              <a:buFont typeface="Wingdings" panose="05000000000000000000" pitchFamily="2" charset="2"/>
              <a:buChar char="§"/>
            </a:pPr>
            <a:r>
              <a:rPr lang="en-GB" sz="1600" b="1" dirty="0">
                <a:solidFill>
                  <a:srgbClr val="F49001"/>
                </a:solidFill>
                <a:latin typeface="Arial" panose="020B0604020202020204" pitchFamily="34" charset="0"/>
                <a:cs typeface="Arial" panose="020B0604020202020204" pitchFamily="34" charset="0"/>
              </a:rPr>
              <a:t>1 August </a:t>
            </a:r>
            <a:r>
              <a:rPr lang="en-GB" sz="1600" dirty="0">
                <a:solidFill>
                  <a:schemeClr val="bg1">
                    <a:lumMod val="50000"/>
                  </a:schemeClr>
                </a:solidFill>
                <a:latin typeface="Arial" panose="020B0604020202020204" pitchFamily="34" charset="0"/>
                <a:cs typeface="Arial" panose="020B0604020202020204" pitchFamily="34" charset="0"/>
              </a:rPr>
              <a:t>– Get Set for Midland Met walkabouts begin</a:t>
            </a:r>
          </a:p>
          <a:p>
            <a:pPr marL="457200" indent="-457200">
              <a:buClr>
                <a:srgbClr val="F49001"/>
              </a:buClr>
              <a:buFont typeface="Wingdings" panose="05000000000000000000" pitchFamily="2" charset="2"/>
              <a:buChar char="§"/>
            </a:pPr>
            <a:r>
              <a:rPr lang="en-GB" sz="1600" b="1" dirty="0">
                <a:solidFill>
                  <a:srgbClr val="F49001"/>
                </a:solidFill>
                <a:latin typeface="Arial" panose="020B0604020202020204" pitchFamily="34" charset="0"/>
                <a:cs typeface="Arial" panose="020B0604020202020204" pitchFamily="34" charset="0"/>
              </a:rPr>
              <a:t>5 August </a:t>
            </a:r>
            <a:r>
              <a:rPr lang="en-GB" sz="1600" dirty="0">
                <a:solidFill>
                  <a:schemeClr val="bg1">
                    <a:lumMod val="50000"/>
                  </a:schemeClr>
                </a:solidFill>
                <a:latin typeface="Arial" panose="020B0604020202020204" pitchFamily="34" charset="0"/>
                <a:cs typeface="Arial" panose="020B0604020202020204" pitchFamily="34" charset="0"/>
              </a:rPr>
              <a:t>– Omnicell carts arrive at City Hospital </a:t>
            </a:r>
          </a:p>
          <a:p>
            <a:pPr marL="457200" indent="-457200">
              <a:buClr>
                <a:srgbClr val="F49001"/>
              </a:buClr>
              <a:buFont typeface="Wingdings" panose="05000000000000000000" pitchFamily="2" charset="2"/>
              <a:buChar char="§"/>
            </a:pPr>
            <a:r>
              <a:rPr lang="en-GB" sz="1600" b="1" dirty="0">
                <a:solidFill>
                  <a:srgbClr val="F49001"/>
                </a:solidFill>
                <a:latin typeface="Arial" panose="020B0604020202020204" pitchFamily="34" charset="0"/>
                <a:cs typeface="Arial" panose="020B0604020202020204" pitchFamily="34" charset="0"/>
              </a:rPr>
              <a:t>6 August </a:t>
            </a:r>
            <a:r>
              <a:rPr lang="en-GB" sz="1600" dirty="0">
                <a:solidFill>
                  <a:schemeClr val="bg1">
                    <a:lumMod val="50000"/>
                  </a:schemeClr>
                </a:solidFill>
                <a:latin typeface="Arial" panose="020B0604020202020204" pitchFamily="34" charset="0"/>
                <a:cs typeface="Arial" panose="020B0604020202020204" pitchFamily="34" charset="0"/>
              </a:rPr>
              <a:t>– Omnicell roll out starts on Sandwell wards</a:t>
            </a:r>
          </a:p>
          <a:p>
            <a:pPr marL="457200" indent="-457200">
              <a:buClr>
                <a:srgbClr val="F49001"/>
              </a:buClr>
              <a:buFont typeface="Wingdings" panose="05000000000000000000" pitchFamily="2" charset="2"/>
              <a:buChar char="§"/>
            </a:pPr>
            <a:r>
              <a:rPr lang="en-GB" sz="1600" b="1" dirty="0">
                <a:solidFill>
                  <a:srgbClr val="F49001"/>
                </a:solidFill>
                <a:latin typeface="Arial" panose="020B0604020202020204" pitchFamily="34" charset="0"/>
                <a:cs typeface="Arial" panose="020B0604020202020204" pitchFamily="34" charset="0"/>
              </a:rPr>
              <a:t>21 August </a:t>
            </a:r>
            <a:r>
              <a:rPr lang="en-GB" sz="1600" dirty="0">
                <a:solidFill>
                  <a:schemeClr val="bg1">
                    <a:lumMod val="50000"/>
                  </a:schemeClr>
                </a:solidFill>
                <a:latin typeface="Arial" panose="020B0604020202020204" pitchFamily="34" charset="0"/>
                <a:cs typeface="Arial" panose="020B0604020202020204" pitchFamily="34" charset="0"/>
              </a:rPr>
              <a:t>– Go/No Go Decision at Board</a:t>
            </a:r>
          </a:p>
          <a:p>
            <a:pPr marL="457200" indent="-457200">
              <a:buClr>
                <a:srgbClr val="F49001"/>
              </a:buClr>
              <a:buFont typeface="Wingdings" panose="05000000000000000000" pitchFamily="2" charset="2"/>
              <a:buChar char="§"/>
            </a:pPr>
            <a:r>
              <a:rPr lang="en-GB" sz="1600" b="1" dirty="0">
                <a:solidFill>
                  <a:srgbClr val="F49001"/>
                </a:solidFill>
                <a:latin typeface="Arial" panose="020B0604020202020204" pitchFamily="34" charset="0"/>
                <a:cs typeface="Arial" panose="020B0604020202020204" pitchFamily="34" charset="0"/>
              </a:rPr>
              <a:t>22 August </a:t>
            </a:r>
            <a:r>
              <a:rPr lang="en-GB" sz="1600" dirty="0">
                <a:solidFill>
                  <a:schemeClr val="bg1">
                    <a:lumMod val="50000"/>
                  </a:schemeClr>
                </a:solidFill>
                <a:latin typeface="Arial" panose="020B0604020202020204" pitchFamily="34" charset="0"/>
                <a:cs typeface="Arial" panose="020B0604020202020204" pitchFamily="34" charset="0"/>
              </a:rPr>
              <a:t>– Patient and Population comms go live </a:t>
            </a:r>
            <a:r>
              <a:rPr lang="en-GB" sz="1600" i="1" dirty="0">
                <a:solidFill>
                  <a:schemeClr val="bg1">
                    <a:lumMod val="50000"/>
                  </a:schemeClr>
                </a:solidFill>
                <a:latin typeface="Arial" panose="020B0604020202020204" pitchFamily="34" charset="0"/>
                <a:cs typeface="Arial" panose="020B0604020202020204" pitchFamily="34" charset="0"/>
              </a:rPr>
              <a:t>(board decision dependent) </a:t>
            </a:r>
          </a:p>
          <a:p>
            <a:pPr marL="457200" indent="-457200">
              <a:buClr>
                <a:srgbClr val="F49001"/>
              </a:buClr>
              <a:buFont typeface="Wingdings" panose="05000000000000000000" pitchFamily="2" charset="2"/>
              <a:buChar char="§"/>
            </a:pPr>
            <a:r>
              <a:rPr lang="en-GB" sz="1600" b="1" dirty="0">
                <a:solidFill>
                  <a:srgbClr val="F49001"/>
                </a:solidFill>
                <a:latin typeface="Arial" panose="020B0604020202020204" pitchFamily="34" charset="0"/>
                <a:cs typeface="Arial" panose="020B0604020202020204" pitchFamily="34" charset="0"/>
              </a:rPr>
              <a:t>28 August </a:t>
            </a:r>
            <a:r>
              <a:rPr lang="en-GB" sz="1600" dirty="0">
                <a:solidFill>
                  <a:schemeClr val="bg1">
                    <a:lumMod val="50000"/>
                  </a:schemeClr>
                </a:solidFill>
                <a:latin typeface="Arial" panose="020B0604020202020204" pitchFamily="34" charset="0"/>
                <a:cs typeface="Arial" panose="020B0604020202020204" pitchFamily="34" charset="0"/>
              </a:rPr>
              <a:t>– Omnicell roll starts on City wards</a:t>
            </a:r>
          </a:p>
          <a:p>
            <a:pPr marL="457200" indent="-457200">
              <a:buClr>
                <a:srgbClr val="F49001"/>
              </a:buClr>
              <a:buFont typeface="Wingdings" panose="05000000000000000000" pitchFamily="2" charset="2"/>
              <a:buChar char="§"/>
            </a:pPr>
            <a:endParaRPr lang="en-GB" sz="2400" dirty="0">
              <a:solidFill>
                <a:schemeClr val="bg1">
                  <a:lumMod val="50000"/>
                </a:schemeClr>
              </a:solidFill>
              <a:latin typeface="Arial" panose="020B0604020202020204" pitchFamily="34" charset="0"/>
              <a:cs typeface="Arial" panose="020B0604020202020204" pitchFamily="34" charset="0"/>
            </a:endParaRPr>
          </a:p>
          <a:p>
            <a:pPr marL="457200" indent="-457200">
              <a:buClr>
                <a:srgbClr val="F49001"/>
              </a:buClr>
              <a:buFont typeface="Wingdings" panose="05000000000000000000" pitchFamily="2" charset="2"/>
              <a:buChar char="§"/>
            </a:pPr>
            <a:endParaRPr lang="en-GB" sz="2400" dirty="0">
              <a:solidFill>
                <a:schemeClr val="bg1">
                  <a:lumMod val="50000"/>
                </a:schemeClr>
              </a:solidFill>
              <a:latin typeface="Arial" panose="020B0604020202020204" pitchFamily="34" charset="0"/>
              <a:cs typeface="Arial" panose="020B0604020202020204" pitchFamily="34" charset="0"/>
            </a:endParaRPr>
          </a:p>
          <a:p>
            <a:pPr marL="457200" indent="-457200">
              <a:buClr>
                <a:srgbClr val="F49001"/>
              </a:buClr>
              <a:buFont typeface="Wingdings" panose="05000000000000000000" pitchFamily="2" charset="2"/>
              <a:buChar char="§"/>
            </a:pPr>
            <a:endParaRPr lang="en-GB" sz="24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4539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70;p217">
            <a:extLst>
              <a:ext uri="{FF2B5EF4-FFF2-40B4-BE49-F238E27FC236}">
                <a16:creationId xmlns:a16="http://schemas.microsoft.com/office/drawing/2014/main" id="{698666D6-9ACA-B739-2671-09C7BFFD3DF7}"/>
              </a:ext>
            </a:extLst>
          </p:cNvPr>
          <p:cNvSpPr txBox="1"/>
          <p:nvPr/>
        </p:nvSpPr>
        <p:spPr>
          <a:xfrm>
            <a:off x="307596" y="2164378"/>
            <a:ext cx="11576808" cy="1742804"/>
          </a:xfrm>
          <a:prstGeom prst="rect">
            <a:avLst/>
          </a:prstGeom>
          <a:noFill/>
          <a:ln>
            <a:noFill/>
          </a:ln>
        </p:spPr>
        <p:txBody>
          <a:bodyPr spcFirstLastPara="1" wrap="square" lIns="91425" tIns="91425" rIns="91425" bIns="91425" anchor="t" anchorCtr="0">
            <a:noAutofit/>
          </a:bodyPr>
          <a:lstStyle/>
          <a:p>
            <a:pPr algn="ctr">
              <a:buClr>
                <a:srgbClr val="F49001"/>
              </a:buClr>
            </a:pPr>
            <a:r>
              <a:rPr lang="en-GB" sz="3600" b="1" dirty="0">
                <a:solidFill>
                  <a:srgbClr val="F49001"/>
                </a:solidFill>
                <a:latin typeface="Arial" panose="020B0604020202020204" pitchFamily="34" charset="0"/>
                <a:cs typeface="Arial" panose="020B0604020202020204" pitchFamily="34" charset="0"/>
              </a:rPr>
              <a:t>Let’s chat: Your opportunity </a:t>
            </a:r>
          </a:p>
          <a:p>
            <a:pPr algn="ctr">
              <a:buClr>
                <a:srgbClr val="F49001"/>
              </a:buClr>
            </a:pPr>
            <a:r>
              <a:rPr lang="en-GB" sz="3600" b="1" dirty="0">
                <a:solidFill>
                  <a:srgbClr val="F49001"/>
                </a:solidFill>
                <a:latin typeface="Arial" panose="020B0604020202020204" pitchFamily="34" charset="0"/>
                <a:cs typeface="Arial" panose="020B0604020202020204" pitchFamily="34" charset="0"/>
              </a:rPr>
              <a:t>to ask questions</a:t>
            </a:r>
          </a:p>
        </p:txBody>
      </p:sp>
    </p:spTree>
    <p:extLst>
      <p:ext uri="{BB962C8B-B14F-4D97-AF65-F5344CB8AC3E}">
        <p14:creationId xmlns:p14="http://schemas.microsoft.com/office/powerpoint/2010/main" val="331758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olorful triangle shapes with white text&#10;&#10;Description automatically generated">
            <a:extLst>
              <a:ext uri="{FF2B5EF4-FFF2-40B4-BE49-F238E27FC236}">
                <a16:creationId xmlns:a16="http://schemas.microsoft.com/office/drawing/2014/main" id="{C7BD5815-3E8C-6FDB-CF62-D40B1DAC2F93}"/>
              </a:ext>
            </a:extLst>
          </p:cNvPr>
          <p:cNvPicPr>
            <a:picLocks noChangeAspect="1"/>
          </p:cNvPicPr>
          <p:nvPr/>
        </p:nvPicPr>
        <p:blipFill rotWithShape="1">
          <a:blip r:embed="rId2">
            <a:extLst>
              <a:ext uri="{28A0092B-C50C-407E-A947-70E740481C1C}">
                <a14:useLocalDpi xmlns:a14="http://schemas.microsoft.com/office/drawing/2010/main" val="0"/>
              </a:ext>
            </a:extLst>
          </a:blip>
          <a:srcRect l="3908" r="5837"/>
          <a:stretch/>
        </p:blipFill>
        <p:spPr>
          <a:xfrm>
            <a:off x="8138594" y="1616148"/>
            <a:ext cx="4019024" cy="3540643"/>
          </a:xfrm>
          <a:prstGeom prst="rect">
            <a:avLst/>
          </a:prstGeom>
        </p:spPr>
      </p:pic>
      <p:sp>
        <p:nvSpPr>
          <p:cNvPr id="3" name="TextBox 2">
            <a:extLst>
              <a:ext uri="{FF2B5EF4-FFF2-40B4-BE49-F238E27FC236}">
                <a16:creationId xmlns:a16="http://schemas.microsoft.com/office/drawing/2014/main" id="{1FF0E5B5-7531-3303-66A6-AE37D64210CD}"/>
              </a:ext>
            </a:extLst>
          </p:cNvPr>
          <p:cNvSpPr txBox="1"/>
          <p:nvPr/>
        </p:nvSpPr>
        <p:spPr>
          <a:xfrm>
            <a:off x="378500" y="1609855"/>
            <a:ext cx="7760094" cy="7694414"/>
          </a:xfrm>
          <a:prstGeom prst="rect">
            <a:avLst/>
          </a:prstGeom>
          <a:noFill/>
        </p:spPr>
        <p:txBody>
          <a:bodyPr wrap="square">
            <a:spAutoFit/>
          </a:bodyPr>
          <a:lstStyle/>
          <a:p>
            <a:pPr marL="171450" indent="-171450">
              <a:buClr>
                <a:srgbClr val="F49001"/>
              </a:buClr>
              <a:buFont typeface="Arial" panose="020B0604020202020204" pitchFamily="34" charset="0"/>
              <a:buChar char="•"/>
            </a:pPr>
            <a:r>
              <a:rPr lang="en-GB" sz="1400" dirty="0">
                <a:solidFill>
                  <a:schemeClr val="bg1">
                    <a:lumMod val="50000"/>
                  </a:schemeClr>
                </a:solidFill>
                <a:latin typeface="Arial" panose="020B0604020202020204" pitchFamily="34" charset="0"/>
                <a:cs typeface="Arial" panose="020B0604020202020204" pitchFamily="34" charset="0"/>
              </a:rPr>
              <a:t>This is a phrase you are going to start hearing a lot more over the next few weeks </a:t>
            </a:r>
          </a:p>
          <a:p>
            <a:pPr marL="171450" indent="-171450">
              <a:buClr>
                <a:srgbClr val="F49001"/>
              </a:buClr>
              <a:buFont typeface="Arial" panose="020B0604020202020204" pitchFamily="34" charset="0"/>
              <a:buChar char="•"/>
            </a:pPr>
            <a:endParaRPr lang="en-GB" sz="1400" dirty="0">
              <a:solidFill>
                <a:schemeClr val="bg1">
                  <a:lumMod val="50000"/>
                </a:schemeClr>
              </a:solidFill>
              <a:latin typeface="Arial" panose="020B0604020202020204" pitchFamily="34" charset="0"/>
              <a:cs typeface="Arial" panose="020B0604020202020204" pitchFamily="34" charset="0"/>
            </a:endParaRPr>
          </a:p>
          <a:p>
            <a:pPr marL="171450" indent="-171450">
              <a:buClr>
                <a:srgbClr val="F49001"/>
              </a:buClr>
              <a:buFont typeface="Arial" panose="020B0604020202020204" pitchFamily="34" charset="0"/>
              <a:buChar char="•"/>
            </a:pPr>
            <a:r>
              <a:rPr lang="en-GB" sz="1400" dirty="0">
                <a:solidFill>
                  <a:schemeClr val="bg1">
                    <a:lumMod val="50000"/>
                  </a:schemeClr>
                </a:solidFill>
                <a:latin typeface="Arial" panose="020B0604020202020204" pitchFamily="34" charset="0"/>
                <a:cs typeface="Arial" panose="020B0604020202020204" pitchFamily="34" charset="0"/>
              </a:rPr>
              <a:t>We have tried to combine the different ways in which we talk about Midland Met into one brand </a:t>
            </a:r>
          </a:p>
          <a:p>
            <a:pPr marL="171450" indent="-171450">
              <a:buClr>
                <a:srgbClr val="F49001"/>
              </a:buClr>
              <a:buFont typeface="Arial" panose="020B0604020202020204" pitchFamily="34" charset="0"/>
              <a:buChar char="•"/>
            </a:pPr>
            <a:endParaRPr lang="en-GB" sz="1400" dirty="0">
              <a:solidFill>
                <a:schemeClr val="bg1">
                  <a:lumMod val="50000"/>
                </a:schemeClr>
              </a:solidFill>
              <a:latin typeface="Arial" panose="020B0604020202020204" pitchFamily="34" charset="0"/>
              <a:cs typeface="Arial" panose="020B0604020202020204" pitchFamily="34" charset="0"/>
            </a:endParaRPr>
          </a:p>
          <a:p>
            <a:pPr marL="171450" indent="-171450">
              <a:buClr>
                <a:srgbClr val="F49001"/>
              </a:buClr>
              <a:buFont typeface="Arial" panose="020B0604020202020204" pitchFamily="34" charset="0"/>
              <a:buChar char="•"/>
            </a:pPr>
            <a:r>
              <a:rPr lang="en-GB" sz="1400" dirty="0">
                <a:solidFill>
                  <a:schemeClr val="bg1">
                    <a:lumMod val="50000"/>
                  </a:schemeClr>
                </a:solidFill>
                <a:latin typeface="Arial" panose="020B0604020202020204" pitchFamily="34" charset="0"/>
                <a:cs typeface="Arial" panose="020B0604020202020204" pitchFamily="34" charset="0"/>
              </a:rPr>
              <a:t>We would encourage you to discuss with your teams what you need to do locally in order to ‘Get Set for Midland Met’ – could it be a standing agenda item in your team meetings? </a:t>
            </a:r>
          </a:p>
          <a:p>
            <a:pPr>
              <a:buClr>
                <a:srgbClr val="F49001"/>
              </a:buClr>
            </a:pPr>
            <a:endParaRPr lang="en-GB" sz="1400" dirty="0">
              <a:solidFill>
                <a:schemeClr val="bg1">
                  <a:lumMod val="50000"/>
                </a:schemeClr>
              </a:solidFill>
              <a:latin typeface="Arial" panose="020B0604020202020204" pitchFamily="34" charset="0"/>
              <a:cs typeface="Arial" panose="020B0604020202020204" pitchFamily="34" charset="0"/>
            </a:endParaRPr>
          </a:p>
          <a:p>
            <a:pPr>
              <a:buClr>
                <a:srgbClr val="F49001"/>
              </a:buClr>
            </a:pPr>
            <a:r>
              <a:rPr lang="en-GB" sz="1400" b="1" dirty="0">
                <a:solidFill>
                  <a:srgbClr val="F49001"/>
                </a:solidFill>
                <a:latin typeface="Arial" panose="020B0604020202020204" pitchFamily="34" charset="0"/>
                <a:cs typeface="Arial" panose="020B0604020202020204" pitchFamily="34" charset="0"/>
              </a:rPr>
              <a:t>What is part of Get Set for Midland Met?</a:t>
            </a:r>
          </a:p>
          <a:p>
            <a:pPr>
              <a:buClr>
                <a:srgbClr val="F49001"/>
              </a:buClr>
            </a:pPr>
            <a:endParaRPr lang="en-GB" sz="1400" dirty="0">
              <a:solidFill>
                <a:schemeClr val="bg1">
                  <a:lumMod val="50000"/>
                </a:schemeClr>
              </a:solidFill>
              <a:latin typeface="Arial" panose="020B0604020202020204" pitchFamily="34" charset="0"/>
              <a:cs typeface="Arial" panose="020B0604020202020204" pitchFamily="34" charset="0"/>
            </a:endParaRPr>
          </a:p>
          <a:p>
            <a:pPr marL="285750" indent="-285750">
              <a:buClr>
                <a:srgbClr val="F49001"/>
              </a:buClr>
              <a:buFont typeface="Arial" panose="020B0604020202020204" pitchFamily="34" charset="0"/>
              <a:buChar char="•"/>
            </a:pPr>
            <a:r>
              <a:rPr lang="en-GB" sz="1400" dirty="0">
                <a:solidFill>
                  <a:schemeClr val="bg1">
                    <a:lumMod val="50000"/>
                  </a:schemeClr>
                </a:solidFill>
                <a:latin typeface="Arial" panose="020B0604020202020204" pitchFamily="34" charset="0"/>
                <a:cs typeface="Arial" panose="020B0604020202020204" pitchFamily="34" charset="0"/>
              </a:rPr>
              <a:t>Two communications bulletins a week – Monday and Thursday</a:t>
            </a:r>
          </a:p>
          <a:p>
            <a:pPr marL="285750" indent="-285750">
              <a:buClr>
                <a:srgbClr val="F49001"/>
              </a:buClr>
              <a:buFont typeface="Arial" panose="020B0604020202020204" pitchFamily="34" charset="0"/>
              <a:buChar char="•"/>
            </a:pPr>
            <a:r>
              <a:rPr lang="en-GB" sz="1400" dirty="0">
                <a:solidFill>
                  <a:schemeClr val="bg1">
                    <a:lumMod val="50000"/>
                  </a:schemeClr>
                </a:solidFill>
                <a:latin typeface="Arial" panose="020B0604020202020204" pitchFamily="34" charset="0"/>
                <a:cs typeface="Arial" panose="020B0604020202020204" pitchFamily="34" charset="0"/>
              </a:rPr>
              <a:t>Bi-weekly Operational Readiness conversations with our Directorate and Group leaders – please do try your best to attend </a:t>
            </a:r>
          </a:p>
          <a:p>
            <a:pPr marL="285750" indent="-285750">
              <a:buClr>
                <a:srgbClr val="F49001"/>
              </a:buClr>
              <a:buFont typeface="Arial" panose="020B0604020202020204" pitchFamily="34" charset="0"/>
              <a:buChar char="•"/>
            </a:pPr>
            <a:r>
              <a:rPr lang="en-GB" sz="1400" dirty="0">
                <a:solidFill>
                  <a:schemeClr val="bg1">
                    <a:lumMod val="50000"/>
                  </a:schemeClr>
                </a:solidFill>
                <a:latin typeface="Arial" panose="020B0604020202020204" pitchFamily="34" charset="0"/>
                <a:cs typeface="Arial" panose="020B0604020202020204" pitchFamily="34" charset="0"/>
              </a:rPr>
              <a:t>Fortnightly Get Set for Midland Met – conversation with line managers </a:t>
            </a:r>
          </a:p>
          <a:p>
            <a:pPr marL="285750" indent="-285750">
              <a:buClr>
                <a:srgbClr val="F49001"/>
              </a:buClr>
              <a:buFont typeface="Arial" panose="020B0604020202020204" pitchFamily="34" charset="0"/>
              <a:buChar char="•"/>
            </a:pPr>
            <a:r>
              <a:rPr lang="en-GB" sz="1400" dirty="0">
                <a:solidFill>
                  <a:schemeClr val="bg1">
                    <a:lumMod val="50000"/>
                  </a:schemeClr>
                </a:solidFill>
                <a:latin typeface="Arial" panose="020B0604020202020204" pitchFamily="34" charset="0"/>
                <a:cs typeface="Arial" panose="020B0604020202020204" pitchFamily="34" charset="0"/>
              </a:rPr>
              <a:t>Walkabouts – execs and senior leaders will be visiting departments to talk to staff about the move </a:t>
            </a:r>
          </a:p>
          <a:p>
            <a:pPr marL="285750" indent="-285750">
              <a:buClr>
                <a:srgbClr val="F49001"/>
              </a:buClr>
              <a:buFont typeface="Arial" panose="020B0604020202020204" pitchFamily="34" charset="0"/>
              <a:buChar char="•"/>
            </a:pPr>
            <a:r>
              <a:rPr lang="en-GB" sz="1400" dirty="0">
                <a:solidFill>
                  <a:schemeClr val="bg1">
                    <a:lumMod val="50000"/>
                  </a:schemeClr>
                </a:solidFill>
                <a:latin typeface="Arial" panose="020B0604020202020204" pitchFamily="34" charset="0"/>
                <a:cs typeface="Arial" panose="020B0604020202020204" pitchFamily="34" charset="0"/>
              </a:rPr>
              <a:t>Temperature check – a very short survey to determine any gaps in knowledge at MMUH </a:t>
            </a:r>
          </a:p>
          <a:p>
            <a:pPr marL="285750" indent="-285750">
              <a:buClr>
                <a:srgbClr val="F49001"/>
              </a:buClr>
              <a:buFont typeface="Arial" panose="020B0604020202020204" pitchFamily="34" charset="0"/>
              <a:buChar char="•"/>
            </a:pPr>
            <a:r>
              <a:rPr lang="en-GB" sz="1400" dirty="0">
                <a:solidFill>
                  <a:schemeClr val="bg1">
                    <a:lumMod val="50000"/>
                  </a:schemeClr>
                </a:solidFill>
                <a:latin typeface="Arial" panose="020B0604020202020204" pitchFamily="34" charset="0"/>
                <a:cs typeface="Arial" panose="020B0604020202020204" pitchFamily="34" charset="0"/>
              </a:rPr>
              <a:t>Your questions answered - an opportunity for you to ask any questions or tell us what more you need </a:t>
            </a:r>
          </a:p>
          <a:p>
            <a:pPr marL="285750" indent="-285750">
              <a:buClr>
                <a:srgbClr val="F49001"/>
              </a:buClr>
              <a:buFont typeface="Arial" panose="020B0604020202020204" pitchFamily="34" charset="0"/>
              <a:buChar char="•"/>
            </a:pPr>
            <a:r>
              <a:rPr lang="en-GB" sz="1400" dirty="0">
                <a:solidFill>
                  <a:schemeClr val="bg1">
                    <a:lumMod val="50000"/>
                  </a:schemeClr>
                </a:solidFill>
                <a:latin typeface="Arial" panose="020B0604020202020204" pitchFamily="34" charset="0"/>
                <a:cs typeface="Arial" panose="020B0604020202020204" pitchFamily="34" charset="0"/>
              </a:rPr>
              <a:t>Quizzes – what do you know about MMUH? Prizes will be on offer! </a:t>
            </a:r>
          </a:p>
          <a:p>
            <a:pPr marL="285750" indent="-285750">
              <a:buClr>
                <a:srgbClr val="F49001"/>
              </a:buClr>
              <a:buFont typeface="Arial" panose="020B0604020202020204" pitchFamily="34" charset="0"/>
              <a:buChar char="•"/>
            </a:pPr>
            <a:r>
              <a:rPr lang="en-GB" sz="1400" dirty="0">
                <a:solidFill>
                  <a:schemeClr val="bg1">
                    <a:lumMod val="50000"/>
                  </a:schemeClr>
                </a:solidFill>
                <a:latin typeface="Arial" panose="020B0604020202020204" pitchFamily="34" charset="0"/>
                <a:cs typeface="Arial" panose="020B0604020202020204" pitchFamily="34" charset="0"/>
              </a:rPr>
              <a:t>Badges – everyone loves a badge! </a:t>
            </a:r>
          </a:p>
          <a:p>
            <a:pPr marL="285750" indent="-285750">
              <a:buClr>
                <a:srgbClr val="F49001"/>
              </a:buClr>
              <a:buFont typeface="Arial" panose="020B0604020202020204" pitchFamily="34" charset="0"/>
              <a:buChar char="•"/>
            </a:pPr>
            <a:endParaRPr lang="en-GB" sz="1600" dirty="0">
              <a:solidFill>
                <a:schemeClr val="bg1">
                  <a:lumMod val="50000"/>
                </a:schemeClr>
              </a:solidFill>
              <a:latin typeface="Arial" panose="020B0604020202020204" pitchFamily="34" charset="0"/>
              <a:cs typeface="Arial" panose="020B0604020202020204" pitchFamily="34" charset="0"/>
            </a:endParaRPr>
          </a:p>
          <a:p>
            <a:pPr marL="285750" indent="-285750">
              <a:buClr>
                <a:srgbClr val="F49001"/>
              </a:buClr>
              <a:buFont typeface="Arial" panose="020B0604020202020204" pitchFamily="34" charset="0"/>
              <a:buChar char="•"/>
            </a:pPr>
            <a:endParaRPr lang="en-GB" sz="1600" dirty="0">
              <a:solidFill>
                <a:schemeClr val="bg1">
                  <a:lumMod val="50000"/>
                </a:schemeClr>
              </a:solidFill>
              <a:latin typeface="Arial" panose="020B0604020202020204" pitchFamily="34" charset="0"/>
              <a:cs typeface="Arial" panose="020B0604020202020204" pitchFamily="34" charset="0"/>
            </a:endParaRPr>
          </a:p>
          <a:p>
            <a:pPr marL="171450" indent="-171450">
              <a:buClr>
                <a:srgbClr val="F49001"/>
              </a:buClr>
              <a:buFont typeface="Arial" panose="020B0604020202020204" pitchFamily="34" charset="0"/>
              <a:buChar char="•"/>
            </a:pPr>
            <a:endParaRPr lang="en-GB" sz="3600" b="1" dirty="0">
              <a:solidFill>
                <a:srgbClr val="F49001"/>
              </a:solidFill>
              <a:latin typeface="Arial" panose="020B0604020202020204" pitchFamily="34" charset="0"/>
              <a:cs typeface="Arial" panose="020B0604020202020204" pitchFamily="34" charset="0"/>
            </a:endParaRPr>
          </a:p>
          <a:p>
            <a:pPr marL="171450" indent="-171450">
              <a:buClr>
                <a:srgbClr val="F49001"/>
              </a:buClr>
              <a:buFont typeface="Arial" panose="020B0604020202020204" pitchFamily="34" charset="0"/>
              <a:buChar char="•"/>
            </a:pPr>
            <a:endParaRPr lang="en-GB" sz="1600" dirty="0">
              <a:solidFill>
                <a:schemeClr val="bg1">
                  <a:lumMod val="50000"/>
                </a:schemeClr>
              </a:solidFill>
              <a:latin typeface="Arial" panose="020B0604020202020204" pitchFamily="34" charset="0"/>
              <a:cs typeface="Arial" panose="020B0604020202020204" pitchFamily="34" charset="0"/>
            </a:endParaRPr>
          </a:p>
          <a:p>
            <a:pPr marL="171450" indent="-171450">
              <a:buClr>
                <a:srgbClr val="F49001"/>
              </a:buClr>
              <a:buFont typeface="Arial" panose="020B0604020202020204" pitchFamily="34" charset="0"/>
              <a:buChar char="•"/>
            </a:pPr>
            <a:endParaRPr lang="en-GB" sz="1600" dirty="0">
              <a:solidFill>
                <a:schemeClr val="bg1">
                  <a:lumMod val="50000"/>
                </a:schemeClr>
              </a:solidFill>
              <a:latin typeface="Arial" panose="020B0604020202020204" pitchFamily="34" charset="0"/>
              <a:cs typeface="Arial" panose="020B0604020202020204" pitchFamily="34" charset="0"/>
            </a:endParaRPr>
          </a:p>
          <a:p>
            <a:pPr marL="171450" indent="-171450">
              <a:buClr>
                <a:srgbClr val="F49001"/>
              </a:buClr>
              <a:buFont typeface="Arial" panose="020B0604020202020204" pitchFamily="34" charset="0"/>
              <a:buChar char="•"/>
            </a:pPr>
            <a:endParaRPr lang="en-GB" sz="1600" dirty="0">
              <a:solidFill>
                <a:schemeClr val="bg1">
                  <a:lumMod val="50000"/>
                </a:schemeClr>
              </a:solidFill>
              <a:latin typeface="Arial" panose="020B0604020202020204" pitchFamily="34" charset="0"/>
              <a:cs typeface="Arial" panose="020B0604020202020204" pitchFamily="34" charset="0"/>
            </a:endParaRPr>
          </a:p>
          <a:p>
            <a:pPr marL="171450" indent="-171450">
              <a:buClr>
                <a:srgbClr val="F49001"/>
              </a:buClr>
              <a:buFont typeface="Arial" panose="020B0604020202020204" pitchFamily="34" charset="0"/>
              <a:buChar char="•"/>
            </a:pPr>
            <a:endParaRPr lang="en-GB" sz="2800" dirty="0">
              <a:solidFill>
                <a:schemeClr val="bg1">
                  <a:lumMod val="50000"/>
                </a:schemeClr>
              </a:solidFill>
              <a:latin typeface="Arial" panose="020B0604020202020204" pitchFamily="34" charset="0"/>
              <a:cs typeface="Arial" panose="020B0604020202020204" pitchFamily="34" charset="0"/>
            </a:endParaRPr>
          </a:p>
          <a:p>
            <a:pPr marL="457200" indent="-457200">
              <a:buClr>
                <a:srgbClr val="F49001"/>
              </a:buClr>
              <a:buFont typeface="Wingdings" panose="05000000000000000000" pitchFamily="2" charset="2"/>
              <a:buChar char="§"/>
            </a:pPr>
            <a:endParaRPr lang="en-GB" sz="2800" dirty="0">
              <a:solidFill>
                <a:schemeClr val="bg1">
                  <a:lumMod val="50000"/>
                </a:schemeClr>
              </a:solidFill>
              <a:latin typeface="Arial" panose="020B0604020202020204" pitchFamily="34" charset="0"/>
              <a:cs typeface="Arial" panose="020B0604020202020204" pitchFamily="34" charset="0"/>
            </a:endParaRPr>
          </a:p>
          <a:p>
            <a:pPr marL="457200" indent="-457200">
              <a:buClr>
                <a:srgbClr val="F49001"/>
              </a:buClr>
              <a:buFont typeface="Wingdings" panose="05000000000000000000" pitchFamily="2" charset="2"/>
              <a:buChar char="§"/>
            </a:pPr>
            <a:endParaRPr lang="en-GB" sz="2800" dirty="0">
              <a:solidFill>
                <a:schemeClr val="bg1">
                  <a:lumMod val="5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CD45E5D-B3DD-0FCF-A90A-727C290EF800}"/>
              </a:ext>
            </a:extLst>
          </p:cNvPr>
          <p:cNvSpPr txBox="1"/>
          <p:nvPr/>
        </p:nvSpPr>
        <p:spPr>
          <a:xfrm>
            <a:off x="1223452" y="198696"/>
            <a:ext cx="9975273" cy="3847207"/>
          </a:xfrm>
          <a:prstGeom prst="rect">
            <a:avLst/>
          </a:prstGeom>
          <a:noFill/>
        </p:spPr>
        <p:txBody>
          <a:bodyPr wrap="square">
            <a:spAutoFit/>
          </a:bodyPr>
          <a:lstStyle/>
          <a:p>
            <a:pPr algn="ctr">
              <a:buClr>
                <a:srgbClr val="F49001"/>
              </a:buClr>
            </a:pPr>
            <a:r>
              <a:rPr lang="en-GB" sz="3600" b="1" dirty="0">
                <a:solidFill>
                  <a:srgbClr val="F49001"/>
                </a:solidFill>
                <a:latin typeface="Arial" panose="020B0604020202020204" pitchFamily="34" charset="0"/>
                <a:cs typeface="Arial" panose="020B0604020202020204" pitchFamily="34" charset="0"/>
              </a:rPr>
              <a:t>Get Set for Midland Met </a:t>
            </a:r>
          </a:p>
          <a:p>
            <a:pPr>
              <a:buClr>
                <a:srgbClr val="F49001"/>
              </a:buClr>
            </a:pPr>
            <a:endParaRPr lang="en-GB" sz="2400" b="1" dirty="0">
              <a:solidFill>
                <a:srgbClr val="F49001"/>
              </a:solidFill>
              <a:cs typeface="Arial" panose="020B0604020202020204" pitchFamily="34" charset="0"/>
            </a:endParaRPr>
          </a:p>
          <a:p>
            <a:pPr>
              <a:buClr>
                <a:srgbClr val="F49001"/>
              </a:buClr>
            </a:pPr>
            <a:endParaRPr lang="en-GB" sz="2400" b="1" dirty="0">
              <a:solidFill>
                <a:srgbClr val="C01577"/>
              </a:solidFill>
              <a:cs typeface="Arial" panose="020B0604020202020204" pitchFamily="34" charset="0"/>
            </a:endParaRPr>
          </a:p>
          <a:p>
            <a:pPr marL="457200" indent="-457200">
              <a:buClr>
                <a:srgbClr val="F49001"/>
              </a:buClr>
              <a:buFont typeface="Arial" panose="020B0604020202020204" pitchFamily="34" charset="0"/>
              <a:buChar char="•"/>
            </a:pPr>
            <a:endParaRPr lang="en-GB" sz="2000" dirty="0">
              <a:solidFill>
                <a:srgbClr val="03A8D7"/>
              </a:solidFill>
            </a:endParaRPr>
          </a:p>
          <a:p>
            <a:pPr marL="457200" indent="-457200">
              <a:buClr>
                <a:srgbClr val="F49001"/>
              </a:buClr>
              <a:buFont typeface="Arial" panose="020B0604020202020204" pitchFamily="34" charset="0"/>
              <a:buChar char="•"/>
            </a:pPr>
            <a:endParaRPr lang="en-GB" sz="2800" dirty="0">
              <a:solidFill>
                <a:srgbClr val="03A8D7"/>
              </a:solidFill>
            </a:endParaRPr>
          </a:p>
          <a:p>
            <a:pPr marL="457200" indent="-457200">
              <a:buClr>
                <a:srgbClr val="F49001"/>
              </a:buClr>
              <a:buFont typeface="Arial" panose="020B0604020202020204" pitchFamily="34" charset="0"/>
              <a:buChar char="•"/>
            </a:pPr>
            <a:endParaRPr lang="en-GB" sz="2800" dirty="0">
              <a:solidFill>
                <a:srgbClr val="03A8D7"/>
              </a:solidFill>
            </a:endParaRPr>
          </a:p>
          <a:p>
            <a:pPr marL="457200" indent="-457200">
              <a:buClr>
                <a:srgbClr val="F49001"/>
              </a:buClr>
              <a:buFont typeface="Arial" panose="020B0604020202020204" pitchFamily="34" charset="0"/>
              <a:buChar char="•"/>
            </a:pPr>
            <a:endParaRPr lang="en-GB" sz="2800" dirty="0">
              <a:solidFill>
                <a:srgbClr val="03A8D7"/>
              </a:solidFill>
            </a:endParaRPr>
          </a:p>
          <a:p>
            <a:pPr>
              <a:buClr>
                <a:srgbClr val="F49001"/>
              </a:buClr>
            </a:pPr>
            <a:endParaRPr lang="en-GB" sz="2800" dirty="0">
              <a:solidFill>
                <a:srgbClr val="03A8D7"/>
              </a:solidFill>
            </a:endParaRPr>
          </a:p>
          <a:p>
            <a:pPr>
              <a:buClr>
                <a:srgbClr val="F49001"/>
              </a:buClr>
            </a:pPr>
            <a:endParaRPr lang="en-GB" sz="2800" dirty="0">
              <a:solidFill>
                <a:schemeClr val="bg1">
                  <a:lumMod val="50000"/>
                </a:schemeClr>
              </a:solidFill>
            </a:endParaRPr>
          </a:p>
        </p:txBody>
      </p:sp>
    </p:spTree>
    <p:extLst>
      <p:ext uri="{BB962C8B-B14F-4D97-AF65-F5344CB8AC3E}">
        <p14:creationId xmlns:p14="http://schemas.microsoft.com/office/powerpoint/2010/main" val="1590970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D5986E-AAE4-DACA-E078-66212C805DAB}"/>
              </a:ext>
            </a:extLst>
          </p:cNvPr>
          <p:cNvPicPr>
            <a:picLocks noChangeAspect="1"/>
          </p:cNvPicPr>
          <p:nvPr/>
        </p:nvPicPr>
        <p:blipFill>
          <a:blip r:embed="rId3"/>
          <a:srcRect l="1315"/>
          <a:stretch/>
        </p:blipFill>
        <p:spPr>
          <a:xfrm>
            <a:off x="20" y="1282"/>
            <a:ext cx="12191980" cy="6856718"/>
          </a:xfrm>
          <a:prstGeom prst="rect">
            <a:avLst/>
          </a:prstGeom>
        </p:spPr>
      </p:pic>
    </p:spTree>
    <p:extLst>
      <p:ext uri="{BB962C8B-B14F-4D97-AF65-F5344CB8AC3E}">
        <p14:creationId xmlns:p14="http://schemas.microsoft.com/office/powerpoint/2010/main" val="447115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B1877"/>
        </a:solidFill>
        <a:effectLst/>
      </p:bgPr>
    </p:bg>
    <p:spTree>
      <p:nvGrpSpPr>
        <p:cNvPr id="1" name=""/>
        <p:cNvGrpSpPr/>
        <p:nvPr/>
      </p:nvGrpSpPr>
      <p:grpSpPr>
        <a:xfrm>
          <a:off x="0" y="0"/>
          <a:ext cx="0" cy="0"/>
          <a:chOff x="0" y="0"/>
          <a:chExt cx="0" cy="0"/>
        </a:xfrm>
      </p:grpSpPr>
      <p:pic>
        <p:nvPicPr>
          <p:cNvPr id="2050" name="Picture 2" descr="A group of people in safety vests and helmets standing in front of a building&#10;&#10;Description automatically generated">
            <a:extLst>
              <a:ext uri="{FF2B5EF4-FFF2-40B4-BE49-F238E27FC236}">
                <a16:creationId xmlns:a16="http://schemas.microsoft.com/office/drawing/2014/main" id="{E4B8C095-211D-7BEF-6336-96C8489D05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759" b="-4"/>
          <a:stretch/>
        </p:blipFill>
        <p:spPr bwMode="auto">
          <a:xfrm>
            <a:off x="471944" y="555217"/>
            <a:ext cx="4268712" cy="333922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 person standing in a hallway with beds&#10;&#10;Description automatically generated">
            <a:extLst>
              <a:ext uri="{FF2B5EF4-FFF2-40B4-BE49-F238E27FC236}">
                <a16:creationId xmlns:a16="http://schemas.microsoft.com/office/drawing/2014/main" id="{514AD9D6-4778-5C9C-34D6-E4241315E8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5298" r="2" b="3170"/>
          <a:stretch/>
        </p:blipFill>
        <p:spPr bwMode="auto">
          <a:xfrm>
            <a:off x="477507" y="4074019"/>
            <a:ext cx="2048359" cy="22267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 couple of men in safety vests pushing a bed in a hallway&#10;&#10;Description automatically generated">
            <a:extLst>
              <a:ext uri="{FF2B5EF4-FFF2-40B4-BE49-F238E27FC236}">
                <a16:creationId xmlns:a16="http://schemas.microsoft.com/office/drawing/2014/main" id="{5F53B39B-6AF5-2A81-5454-B72382644C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4667" r="-6" b="13944"/>
          <a:stretch/>
        </p:blipFill>
        <p:spPr bwMode="auto">
          <a:xfrm>
            <a:off x="2686733" y="4072045"/>
            <a:ext cx="2053923" cy="222876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 room with beds and a door&#10;&#10;Description automatically generated">
            <a:extLst>
              <a:ext uri="{FF2B5EF4-FFF2-40B4-BE49-F238E27FC236}">
                <a16:creationId xmlns:a16="http://schemas.microsoft.com/office/drawing/2014/main" id="{61793231-B7CD-FAC7-8F43-A6708791BE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2075" b="24009"/>
          <a:stretch/>
        </p:blipFill>
        <p:spPr bwMode="auto">
          <a:xfrm>
            <a:off x="4933183" y="555218"/>
            <a:ext cx="6786873" cy="57455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AF1E50D-DA3B-0583-C76E-C6807DA24E48}"/>
              </a:ext>
            </a:extLst>
          </p:cNvPr>
          <p:cNvSpPr txBox="1"/>
          <p:nvPr/>
        </p:nvSpPr>
        <p:spPr>
          <a:xfrm>
            <a:off x="471944" y="555217"/>
            <a:ext cx="2852281" cy="369332"/>
          </a:xfrm>
          <a:prstGeom prst="rect">
            <a:avLst/>
          </a:prstGeom>
          <a:solidFill>
            <a:srgbClr val="00A8D7"/>
          </a:solidFill>
        </p:spPr>
        <p:txBody>
          <a:bodyPr wrap="square" rtlCol="0">
            <a:spAutoFit/>
          </a:bodyPr>
          <a:lstStyle/>
          <a:p>
            <a:r>
              <a:rPr lang="en-GB" b="1" dirty="0">
                <a:solidFill>
                  <a:schemeClr val="bg1"/>
                </a:solidFill>
                <a:latin typeface="Arial" panose="020B0604020202020204" pitchFamily="34" charset="0"/>
                <a:cs typeface="Arial" panose="020B0604020202020204" pitchFamily="34" charset="0"/>
              </a:rPr>
              <a:t>IPC checks completed </a:t>
            </a:r>
          </a:p>
        </p:txBody>
      </p:sp>
      <p:sp>
        <p:nvSpPr>
          <p:cNvPr id="5" name="TextBox 4">
            <a:extLst>
              <a:ext uri="{FF2B5EF4-FFF2-40B4-BE49-F238E27FC236}">
                <a16:creationId xmlns:a16="http://schemas.microsoft.com/office/drawing/2014/main" id="{43F50AA3-F7DE-21B5-48EA-3254502A9E54}"/>
              </a:ext>
            </a:extLst>
          </p:cNvPr>
          <p:cNvSpPr txBox="1"/>
          <p:nvPr/>
        </p:nvSpPr>
        <p:spPr>
          <a:xfrm>
            <a:off x="9229725" y="541091"/>
            <a:ext cx="2490331" cy="369332"/>
          </a:xfrm>
          <a:prstGeom prst="rect">
            <a:avLst/>
          </a:prstGeom>
          <a:solidFill>
            <a:srgbClr val="00A8D7"/>
          </a:solidFill>
        </p:spPr>
        <p:txBody>
          <a:bodyPr wrap="square" rtlCol="0">
            <a:spAutoFit/>
          </a:bodyPr>
          <a:lstStyle/>
          <a:p>
            <a:r>
              <a:rPr lang="en-GB" b="1" dirty="0">
                <a:solidFill>
                  <a:schemeClr val="bg1"/>
                </a:solidFill>
                <a:latin typeface="Arial" panose="020B0604020202020204" pitchFamily="34" charset="0"/>
                <a:cs typeface="Arial" panose="020B0604020202020204" pitchFamily="34" charset="0"/>
              </a:rPr>
              <a:t>The beds are in </a:t>
            </a:r>
          </a:p>
        </p:txBody>
      </p:sp>
    </p:spTree>
    <p:extLst>
      <p:ext uri="{BB962C8B-B14F-4D97-AF65-F5344CB8AC3E}">
        <p14:creationId xmlns:p14="http://schemas.microsoft.com/office/powerpoint/2010/main" val="2263287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9001"/>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7D9D0DB7-2063-05E6-4444-791241B136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685" r="-1" b="34124"/>
          <a:stretch/>
        </p:blipFill>
        <p:spPr bwMode="auto">
          <a:xfrm>
            <a:off x="321731" y="557189"/>
            <a:ext cx="7086768" cy="574361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312467D1-93BD-C906-9867-933E55AB83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874"/>
          <a:stretch/>
        </p:blipFill>
        <p:spPr bwMode="auto">
          <a:xfrm>
            <a:off x="7601026" y="557189"/>
            <a:ext cx="4269242" cy="57436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61D0190-217B-22A6-DDDE-543265C380E5}"/>
              </a:ext>
            </a:extLst>
          </p:cNvPr>
          <p:cNvSpPr txBox="1"/>
          <p:nvPr/>
        </p:nvSpPr>
        <p:spPr>
          <a:xfrm>
            <a:off x="4590975" y="6011094"/>
            <a:ext cx="3657675" cy="369332"/>
          </a:xfrm>
          <a:prstGeom prst="rect">
            <a:avLst/>
          </a:prstGeom>
          <a:solidFill>
            <a:srgbClr val="00A8D7"/>
          </a:solidFill>
        </p:spPr>
        <p:txBody>
          <a:bodyPr wrap="square" rtlCol="0">
            <a:spAutoFit/>
          </a:bodyPr>
          <a:lstStyle/>
          <a:p>
            <a:r>
              <a:rPr lang="en-GB" b="1" dirty="0">
                <a:solidFill>
                  <a:schemeClr val="bg1"/>
                </a:solidFill>
                <a:latin typeface="Arial" panose="020B0604020202020204" pitchFamily="34" charset="0"/>
                <a:cs typeface="Arial" panose="020B0604020202020204" pitchFamily="34" charset="0"/>
              </a:rPr>
              <a:t>Second </a:t>
            </a:r>
            <a:r>
              <a:rPr lang="en-GB" b="1" dirty="0" err="1">
                <a:solidFill>
                  <a:schemeClr val="bg1"/>
                </a:solidFill>
                <a:latin typeface="Arial" panose="020B0604020202020204" pitchFamily="34" charset="0"/>
                <a:cs typeface="Arial" panose="020B0604020202020204" pitchFamily="34" charset="0"/>
              </a:rPr>
              <a:t>cath</a:t>
            </a:r>
            <a:r>
              <a:rPr lang="en-GB" b="1" dirty="0">
                <a:solidFill>
                  <a:schemeClr val="bg1"/>
                </a:solidFill>
                <a:latin typeface="Arial" panose="020B0604020202020204" pitchFamily="34" charset="0"/>
                <a:cs typeface="Arial" panose="020B0604020202020204" pitchFamily="34" charset="0"/>
              </a:rPr>
              <a:t> lab being installed </a:t>
            </a:r>
          </a:p>
        </p:txBody>
      </p:sp>
    </p:spTree>
    <p:extLst>
      <p:ext uri="{BB962C8B-B14F-4D97-AF65-F5344CB8AC3E}">
        <p14:creationId xmlns:p14="http://schemas.microsoft.com/office/powerpoint/2010/main" val="2585997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22A7B"/>
        </a:solidFill>
        <a:effectLst/>
      </p:bgPr>
    </p:bg>
    <p:spTree>
      <p:nvGrpSpPr>
        <p:cNvPr id="1" name=""/>
        <p:cNvGrpSpPr/>
        <p:nvPr/>
      </p:nvGrpSpPr>
      <p:grpSpPr>
        <a:xfrm>
          <a:off x="0" y="0"/>
          <a:ext cx="0" cy="0"/>
          <a:chOff x="0" y="0"/>
          <a:chExt cx="0" cy="0"/>
        </a:xfrm>
      </p:grpSpPr>
      <p:pic>
        <p:nvPicPr>
          <p:cNvPr id="5124" name="Picture 4" descr="May be an image of 13 people">
            <a:extLst>
              <a:ext uri="{FF2B5EF4-FFF2-40B4-BE49-F238E27FC236}">
                <a16:creationId xmlns:a16="http://schemas.microsoft.com/office/drawing/2014/main" id="{CE7B0D3C-945F-27FB-AE11-E7B2AD6A4E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287" y="306903"/>
            <a:ext cx="5712739" cy="571273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May be an image of 2 people and text">
            <a:extLst>
              <a:ext uri="{FF2B5EF4-FFF2-40B4-BE49-F238E27FC236}">
                <a16:creationId xmlns:a16="http://schemas.microsoft.com/office/drawing/2014/main" id="{F321C60B-B85E-4DCA-EAD0-CE9850E061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8300" y="306903"/>
            <a:ext cx="5712739" cy="571273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72EDF7E-B532-E957-8ABF-4794174D8634}"/>
              </a:ext>
            </a:extLst>
          </p:cNvPr>
          <p:cNvSpPr txBox="1"/>
          <p:nvPr/>
        </p:nvSpPr>
        <p:spPr>
          <a:xfrm>
            <a:off x="2511910" y="5834976"/>
            <a:ext cx="6696231" cy="369332"/>
          </a:xfrm>
          <a:prstGeom prst="rect">
            <a:avLst/>
          </a:prstGeom>
          <a:solidFill>
            <a:srgbClr val="00A8D7"/>
          </a:solidFill>
        </p:spPr>
        <p:txBody>
          <a:bodyPr wrap="square" rtlCol="0">
            <a:spAutoFit/>
          </a:bodyPr>
          <a:lstStyle/>
          <a:p>
            <a:r>
              <a:rPr lang="en-GB" b="1" dirty="0">
                <a:solidFill>
                  <a:schemeClr val="bg1"/>
                </a:solidFill>
                <a:latin typeface="Arial" panose="020B0604020202020204" pitchFamily="34" charset="0"/>
                <a:cs typeface="Arial" panose="020B0604020202020204" pitchFamily="34" charset="0"/>
              </a:rPr>
              <a:t>Learning Campus agreement signed with Sandwell Council </a:t>
            </a:r>
          </a:p>
        </p:txBody>
      </p:sp>
    </p:spTree>
    <p:extLst>
      <p:ext uri="{BB962C8B-B14F-4D97-AF65-F5344CB8AC3E}">
        <p14:creationId xmlns:p14="http://schemas.microsoft.com/office/powerpoint/2010/main" val="827753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C73F3CE2-603C-FCCE-76F0-F5C2358E61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1404" y="1526650"/>
            <a:ext cx="3387553" cy="31057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420FAD2-7DBB-AACF-01E4-722E8C2D3A08}"/>
              </a:ext>
            </a:extLst>
          </p:cNvPr>
          <p:cNvSpPr txBox="1"/>
          <p:nvPr/>
        </p:nvSpPr>
        <p:spPr>
          <a:xfrm>
            <a:off x="1223452" y="198696"/>
            <a:ext cx="9975273" cy="3847207"/>
          </a:xfrm>
          <a:prstGeom prst="rect">
            <a:avLst/>
          </a:prstGeom>
          <a:noFill/>
        </p:spPr>
        <p:txBody>
          <a:bodyPr wrap="square">
            <a:spAutoFit/>
          </a:bodyPr>
          <a:lstStyle/>
          <a:p>
            <a:pPr algn="ctr">
              <a:buClr>
                <a:srgbClr val="F49001"/>
              </a:buClr>
            </a:pPr>
            <a:r>
              <a:rPr lang="en-GB" sz="3600" b="1" dirty="0">
                <a:solidFill>
                  <a:srgbClr val="F49001"/>
                </a:solidFill>
                <a:latin typeface="Arial" panose="020B0604020202020204" pitchFamily="34" charset="0"/>
                <a:cs typeface="Arial" panose="020B0604020202020204" pitchFamily="34" charset="0"/>
              </a:rPr>
              <a:t>Operational Readiness: Where are we at?</a:t>
            </a:r>
          </a:p>
          <a:p>
            <a:pPr>
              <a:buClr>
                <a:srgbClr val="F49001"/>
              </a:buClr>
            </a:pPr>
            <a:endParaRPr lang="en-GB" sz="2400" b="1" dirty="0">
              <a:solidFill>
                <a:srgbClr val="F49001"/>
              </a:solidFill>
              <a:cs typeface="Arial" panose="020B0604020202020204" pitchFamily="34" charset="0"/>
            </a:endParaRPr>
          </a:p>
          <a:p>
            <a:pPr>
              <a:buClr>
                <a:srgbClr val="F49001"/>
              </a:buClr>
            </a:pPr>
            <a:endParaRPr lang="en-GB" sz="2400" b="1" dirty="0">
              <a:solidFill>
                <a:srgbClr val="F49001"/>
              </a:solidFill>
              <a:cs typeface="Arial" panose="020B0604020202020204" pitchFamily="34" charset="0"/>
            </a:endParaRPr>
          </a:p>
          <a:p>
            <a:pPr marL="457200" indent="-457200">
              <a:buClr>
                <a:srgbClr val="F49001"/>
              </a:buClr>
              <a:buFont typeface="Arial" panose="020B0604020202020204" pitchFamily="34" charset="0"/>
              <a:buChar char="•"/>
            </a:pPr>
            <a:endParaRPr lang="en-GB" sz="2000" dirty="0">
              <a:solidFill>
                <a:srgbClr val="44257D"/>
              </a:solidFill>
            </a:endParaRPr>
          </a:p>
          <a:p>
            <a:pPr marL="457200" indent="-457200">
              <a:buClr>
                <a:srgbClr val="F49001"/>
              </a:buClr>
              <a:buFont typeface="Arial" panose="020B0604020202020204" pitchFamily="34" charset="0"/>
              <a:buChar char="•"/>
            </a:pPr>
            <a:endParaRPr lang="en-GB" sz="2800" dirty="0">
              <a:solidFill>
                <a:srgbClr val="03A8D7"/>
              </a:solidFill>
            </a:endParaRPr>
          </a:p>
          <a:p>
            <a:pPr marL="457200" indent="-457200">
              <a:buClr>
                <a:srgbClr val="F49001"/>
              </a:buClr>
              <a:buFont typeface="Arial" panose="020B0604020202020204" pitchFamily="34" charset="0"/>
              <a:buChar char="•"/>
            </a:pPr>
            <a:endParaRPr lang="en-GB" sz="2800" dirty="0">
              <a:solidFill>
                <a:srgbClr val="03A8D7"/>
              </a:solidFill>
            </a:endParaRPr>
          </a:p>
          <a:p>
            <a:pPr marL="457200" indent="-457200">
              <a:buClr>
                <a:srgbClr val="F49001"/>
              </a:buClr>
              <a:buFont typeface="Arial" panose="020B0604020202020204" pitchFamily="34" charset="0"/>
              <a:buChar char="•"/>
            </a:pPr>
            <a:endParaRPr lang="en-GB" sz="2800" dirty="0">
              <a:solidFill>
                <a:srgbClr val="03A8D7"/>
              </a:solidFill>
            </a:endParaRPr>
          </a:p>
          <a:p>
            <a:pPr>
              <a:buClr>
                <a:srgbClr val="F49001"/>
              </a:buClr>
            </a:pPr>
            <a:endParaRPr lang="en-GB" sz="2800" dirty="0">
              <a:solidFill>
                <a:srgbClr val="03A8D7"/>
              </a:solidFill>
            </a:endParaRPr>
          </a:p>
          <a:p>
            <a:pPr>
              <a:buClr>
                <a:srgbClr val="F49001"/>
              </a:buClr>
            </a:pPr>
            <a:endParaRPr lang="en-GB" sz="2800" dirty="0">
              <a:solidFill>
                <a:schemeClr val="bg1">
                  <a:lumMod val="50000"/>
                </a:schemeClr>
              </a:solidFill>
            </a:endParaRPr>
          </a:p>
        </p:txBody>
      </p:sp>
      <p:sp>
        <p:nvSpPr>
          <p:cNvPr id="7" name="TextBox 6">
            <a:extLst>
              <a:ext uri="{FF2B5EF4-FFF2-40B4-BE49-F238E27FC236}">
                <a16:creationId xmlns:a16="http://schemas.microsoft.com/office/drawing/2014/main" id="{EE49AB26-1064-40B0-0CFF-24661593C6ED}"/>
              </a:ext>
            </a:extLst>
          </p:cNvPr>
          <p:cNvSpPr txBox="1"/>
          <p:nvPr/>
        </p:nvSpPr>
        <p:spPr>
          <a:xfrm>
            <a:off x="253645" y="1860912"/>
            <a:ext cx="7743042" cy="6001643"/>
          </a:xfrm>
          <a:prstGeom prst="rect">
            <a:avLst/>
          </a:prstGeom>
          <a:noFill/>
        </p:spPr>
        <p:txBody>
          <a:bodyPr wrap="square">
            <a:spAutoFit/>
          </a:bodyPr>
          <a:lstStyle/>
          <a:p>
            <a:pPr marL="171450" indent="-171450">
              <a:buClr>
                <a:srgbClr val="F49001"/>
              </a:buClr>
              <a:buFont typeface="Arial" panose="020B0604020202020204" pitchFamily="34" charset="0"/>
              <a:buChar char="•"/>
            </a:pPr>
            <a:r>
              <a:rPr lang="en-GB" sz="1400" dirty="0">
                <a:solidFill>
                  <a:schemeClr val="bg1">
                    <a:lumMod val="50000"/>
                  </a:schemeClr>
                </a:solidFill>
                <a:latin typeface="Arial" panose="020B0604020202020204" pitchFamily="34" charset="0"/>
                <a:cs typeface="Arial" panose="020B0604020202020204" pitchFamily="34" charset="0"/>
              </a:rPr>
              <a:t>At the end of June, our operational readiness was 46.6%, against a target of 49.9% </a:t>
            </a:r>
          </a:p>
          <a:p>
            <a:pPr marL="171450" indent="-171450">
              <a:buClr>
                <a:srgbClr val="F49001"/>
              </a:buClr>
              <a:buFont typeface="Arial" panose="020B0604020202020204" pitchFamily="34" charset="0"/>
              <a:buChar char="•"/>
            </a:pPr>
            <a:endParaRPr lang="en-GB" sz="1400" dirty="0">
              <a:solidFill>
                <a:schemeClr val="bg1">
                  <a:lumMod val="50000"/>
                </a:schemeClr>
              </a:solidFill>
              <a:latin typeface="Arial" panose="020B0604020202020204" pitchFamily="34" charset="0"/>
              <a:cs typeface="Arial" panose="020B0604020202020204" pitchFamily="34" charset="0"/>
            </a:endParaRPr>
          </a:p>
          <a:p>
            <a:pPr marL="171450" indent="-171450">
              <a:buClr>
                <a:srgbClr val="F49001"/>
              </a:buClr>
              <a:buFont typeface="Arial" panose="020B0604020202020204" pitchFamily="34" charset="0"/>
              <a:buChar char="•"/>
            </a:pPr>
            <a:r>
              <a:rPr lang="en-GB" sz="1400" dirty="0">
                <a:solidFill>
                  <a:schemeClr val="bg1">
                    <a:lumMod val="50000"/>
                  </a:schemeClr>
                </a:solidFill>
                <a:latin typeface="Arial" panose="020B0604020202020204" pitchFamily="34" charset="0"/>
                <a:cs typeface="Arial" panose="020B0604020202020204" pitchFamily="34" charset="0"/>
              </a:rPr>
              <a:t>There are some key things that must be delivered before the end of July:</a:t>
            </a:r>
          </a:p>
          <a:p>
            <a:pPr algn="ctr" rtl="0" fontAlgn="base"/>
            <a:endParaRPr lang="en-US" sz="1400" dirty="0">
              <a:solidFill>
                <a:schemeClr val="bg1">
                  <a:lumMod val="50000"/>
                </a:schemeClr>
              </a:solidFill>
              <a:latin typeface="Arial" panose="020B0604020202020204" pitchFamily="34" charset="0"/>
              <a:cs typeface="Arial" panose="020B0604020202020204" pitchFamily="34" charset="0"/>
            </a:endParaRPr>
          </a:p>
          <a:p>
            <a:pPr marL="285750" indent="-285750" algn="ctr" rtl="0" fontAlgn="base">
              <a:buClr>
                <a:srgbClr val="FFC000"/>
              </a:buClr>
              <a:buFont typeface="Arial" panose="020B0604020202020204" pitchFamily="34" charset="0"/>
              <a:buChar char="•"/>
            </a:pPr>
            <a:r>
              <a:rPr lang="en-US" sz="1400" dirty="0">
                <a:solidFill>
                  <a:schemeClr val="bg1">
                    <a:lumMod val="50000"/>
                  </a:schemeClr>
                </a:solidFill>
                <a:latin typeface="Arial" panose="020B0604020202020204" pitchFamily="34" charset="0"/>
                <a:cs typeface="Arial" panose="020B0604020202020204" pitchFamily="34" charset="0"/>
              </a:rPr>
              <a:t>Continue to </a:t>
            </a:r>
            <a:r>
              <a:rPr lang="en-US" sz="1400" b="1" dirty="0">
                <a:solidFill>
                  <a:schemeClr val="bg1">
                    <a:lumMod val="50000"/>
                  </a:schemeClr>
                </a:solidFill>
                <a:latin typeface="Arial" panose="020B0604020202020204" pitchFamily="34" charset="0"/>
                <a:cs typeface="Arial" panose="020B0604020202020204" pitchFamily="34" charset="0"/>
              </a:rPr>
              <a:t>finalise job plans </a:t>
            </a:r>
            <a:r>
              <a:rPr lang="en-US" sz="1400" dirty="0">
                <a:solidFill>
                  <a:schemeClr val="bg1">
                    <a:lumMod val="50000"/>
                  </a:schemeClr>
                </a:solidFill>
                <a:latin typeface="Arial" panose="020B0604020202020204" pitchFamily="34" charset="0"/>
                <a:cs typeface="Arial" panose="020B0604020202020204" pitchFamily="34" charset="0"/>
              </a:rPr>
              <a:t>and consultant </a:t>
            </a:r>
            <a:r>
              <a:rPr lang="en-US" sz="1400" dirty="0" err="1">
                <a:solidFill>
                  <a:schemeClr val="bg1">
                    <a:lumMod val="50000"/>
                  </a:schemeClr>
                </a:solidFill>
                <a:latin typeface="Arial" panose="020B0604020202020204" pitchFamily="34" charset="0"/>
                <a:cs typeface="Arial" panose="020B0604020202020204" pitchFamily="34" charset="0"/>
              </a:rPr>
              <a:t>rotas</a:t>
            </a:r>
            <a:r>
              <a:rPr lang="en-US" sz="1400" dirty="0">
                <a:solidFill>
                  <a:schemeClr val="bg1">
                    <a:lumMod val="50000"/>
                  </a:schemeClr>
                </a:solidFill>
                <a:latin typeface="Arial" panose="020B0604020202020204" pitchFamily="34" charset="0"/>
                <a:cs typeface="Arial" panose="020B0604020202020204" pitchFamily="34" charset="0"/>
              </a:rPr>
              <a:t> for Midland Met and </a:t>
            </a:r>
            <a:r>
              <a:rPr lang="en-US" sz="1400" b="1" dirty="0">
                <a:solidFill>
                  <a:schemeClr val="bg1">
                    <a:lumMod val="50000"/>
                  </a:schemeClr>
                </a:solidFill>
                <a:latin typeface="Arial" panose="020B0604020202020204" pitchFamily="34" charset="0"/>
                <a:cs typeface="Arial" panose="020B0604020202020204" pitchFamily="34" charset="0"/>
              </a:rPr>
              <a:t>upload them onto </a:t>
            </a:r>
            <a:r>
              <a:rPr lang="en-US" sz="1400" b="1" dirty="0" err="1">
                <a:solidFill>
                  <a:schemeClr val="bg1">
                    <a:lumMod val="50000"/>
                  </a:schemeClr>
                </a:solidFill>
                <a:latin typeface="Arial" panose="020B0604020202020204" pitchFamily="34" charset="0"/>
                <a:cs typeface="Arial" panose="020B0604020202020204" pitchFamily="34" charset="0"/>
              </a:rPr>
              <a:t>eJob</a:t>
            </a:r>
            <a:r>
              <a:rPr lang="en-US" sz="1400" b="1" dirty="0">
                <a:solidFill>
                  <a:schemeClr val="bg1">
                    <a:lumMod val="50000"/>
                  </a:schemeClr>
                </a:solidFill>
                <a:latin typeface="Arial" panose="020B0604020202020204" pitchFamily="34" charset="0"/>
                <a:cs typeface="Arial" panose="020B0604020202020204" pitchFamily="34" charset="0"/>
              </a:rPr>
              <a:t> Plan</a:t>
            </a:r>
            <a:br>
              <a:rPr lang="en-US" sz="1400" b="1" dirty="0">
                <a:solidFill>
                  <a:schemeClr val="bg1">
                    <a:lumMod val="50000"/>
                  </a:schemeClr>
                </a:solidFill>
                <a:latin typeface="Arial" panose="020B0604020202020204" pitchFamily="34" charset="0"/>
                <a:cs typeface="Arial" panose="020B0604020202020204" pitchFamily="34" charset="0"/>
              </a:rPr>
            </a:br>
            <a:endParaRPr lang="en-US" sz="1400" b="1" dirty="0">
              <a:solidFill>
                <a:schemeClr val="bg1">
                  <a:lumMod val="50000"/>
                </a:schemeClr>
              </a:solidFill>
              <a:latin typeface="Arial" panose="020B0604020202020204" pitchFamily="34" charset="0"/>
              <a:cs typeface="Arial" panose="020B0604020202020204" pitchFamily="34" charset="0"/>
            </a:endParaRPr>
          </a:p>
          <a:p>
            <a:pPr marL="285750" indent="-285750" algn="ctr" rtl="0" fontAlgn="base">
              <a:buClr>
                <a:srgbClr val="FFC000"/>
              </a:buClr>
              <a:buFont typeface="Arial" panose="020B0604020202020204" pitchFamily="34" charset="0"/>
              <a:buChar char="•"/>
            </a:pPr>
            <a:r>
              <a:rPr lang="en-US" sz="1400" dirty="0">
                <a:solidFill>
                  <a:schemeClr val="bg1">
                    <a:lumMod val="50000"/>
                  </a:schemeClr>
                </a:solidFill>
                <a:latin typeface="Arial" panose="020B0604020202020204" pitchFamily="34" charset="0"/>
                <a:cs typeface="Arial" panose="020B0604020202020204" pitchFamily="34" charset="0"/>
              </a:rPr>
              <a:t>Continue to </a:t>
            </a:r>
            <a:r>
              <a:rPr lang="en-US" sz="1400" b="1" dirty="0">
                <a:solidFill>
                  <a:schemeClr val="bg1">
                    <a:lumMod val="50000"/>
                  </a:schemeClr>
                </a:solidFill>
                <a:latin typeface="Arial" panose="020B0604020202020204" pitchFamily="34" charset="0"/>
                <a:cs typeface="Arial" panose="020B0604020202020204" pitchFamily="34" charset="0"/>
              </a:rPr>
              <a:t>work with IT to validate devices </a:t>
            </a:r>
            <a:r>
              <a:rPr lang="en-US" sz="1400" dirty="0">
                <a:solidFill>
                  <a:schemeClr val="bg1">
                    <a:lumMod val="50000"/>
                  </a:schemeClr>
                </a:solidFill>
                <a:latin typeface="Arial" panose="020B0604020202020204" pitchFamily="34" charset="0"/>
                <a:cs typeface="Arial" panose="020B0604020202020204" pitchFamily="34" charset="0"/>
              </a:rPr>
              <a:t>– this is to ensure that the equipment you are issued with, based on what you have in your current location is correct. If you need any assistance, please contact Imran Ravat </a:t>
            </a:r>
            <a:r>
              <a:rPr lang="en-GB" sz="1400" u="sng" dirty="0">
                <a:solidFill>
                  <a:srgbClr val="000000"/>
                </a:solidFill>
                <a:effectLst/>
                <a:highlight>
                  <a:srgbClr val="FFFFFF"/>
                </a:highlight>
                <a:latin typeface="Arial" panose="020B0604020202020204" pitchFamily="34" charset="0"/>
                <a:ea typeface="Times New Roman" panose="02020603050405020304" pitchFamily="18" charset="0"/>
                <a:hlinkClick r:id="rId3"/>
              </a:rPr>
              <a:t>i.ravat@nhs.net</a:t>
            </a:r>
            <a:r>
              <a:rPr lang="en-GB" sz="1400" u="sng" dirty="0">
                <a:solidFill>
                  <a:srgbClr val="000000"/>
                </a:solidFill>
                <a:effectLst/>
                <a:highlight>
                  <a:srgbClr val="FFFFFF"/>
                </a:highlight>
                <a:latin typeface="Arial" panose="020B0604020202020204" pitchFamily="34" charset="0"/>
                <a:ea typeface="Times New Roman" panose="02020603050405020304" pitchFamily="18" charset="0"/>
              </a:rPr>
              <a:t> </a:t>
            </a:r>
            <a:r>
              <a:rPr lang="en-US" sz="1400" dirty="0">
                <a:solidFill>
                  <a:schemeClr val="bg1">
                    <a:lumMod val="50000"/>
                  </a:schemeClr>
                </a:solidFill>
                <a:latin typeface="Arial" panose="020B0604020202020204" pitchFamily="34" charset="0"/>
                <a:cs typeface="Arial" panose="020B0604020202020204" pitchFamily="34" charset="0"/>
              </a:rPr>
              <a:t>or </a:t>
            </a:r>
            <a:r>
              <a:rPr lang="en-US" sz="1400" dirty="0" err="1">
                <a:solidFill>
                  <a:schemeClr val="bg1">
                    <a:lumMod val="50000"/>
                  </a:schemeClr>
                </a:solidFill>
                <a:latin typeface="Arial" panose="020B0604020202020204" pitchFamily="34" charset="0"/>
                <a:cs typeface="Arial" panose="020B0604020202020204" pitchFamily="34" charset="0"/>
              </a:rPr>
              <a:t>Zurvad</a:t>
            </a:r>
            <a:r>
              <a:rPr lang="en-US" sz="1400" dirty="0">
                <a:solidFill>
                  <a:schemeClr val="bg1">
                    <a:lumMod val="50000"/>
                  </a:schemeClr>
                </a:solidFill>
                <a:latin typeface="Arial" panose="020B0604020202020204" pitchFamily="34" charset="0"/>
                <a:cs typeface="Arial" panose="020B0604020202020204" pitchFamily="34" charset="0"/>
              </a:rPr>
              <a:t> Hussain </a:t>
            </a:r>
            <a:r>
              <a:rPr lang="en-GB" sz="1400" u="sng" dirty="0">
                <a:solidFill>
                  <a:srgbClr val="000000"/>
                </a:solidFill>
                <a:effectLst/>
                <a:highlight>
                  <a:srgbClr val="FFFFFF"/>
                </a:highlight>
                <a:latin typeface="Arial" panose="020B0604020202020204" pitchFamily="34" charset="0"/>
                <a:ea typeface="Times New Roman" panose="02020603050405020304" pitchFamily="18" charset="0"/>
                <a:hlinkClick r:id="rId4"/>
              </a:rPr>
              <a:t>zurvad.hussain@nhs.net</a:t>
            </a:r>
            <a:br>
              <a:rPr lang="en-GB" sz="1400" u="sng" dirty="0">
                <a:solidFill>
                  <a:srgbClr val="000000"/>
                </a:solidFill>
                <a:effectLst/>
                <a:highlight>
                  <a:srgbClr val="FFFFFF"/>
                </a:highlight>
                <a:latin typeface="Arial" panose="020B0604020202020204" pitchFamily="34" charset="0"/>
                <a:ea typeface="Times New Roman" panose="02020603050405020304" pitchFamily="18" charset="0"/>
              </a:rPr>
            </a:br>
            <a:endParaRPr lang="en-US" sz="1400" dirty="0">
              <a:solidFill>
                <a:schemeClr val="bg1">
                  <a:lumMod val="50000"/>
                </a:schemeClr>
              </a:solidFill>
              <a:latin typeface="Arial" panose="020B0604020202020204" pitchFamily="34" charset="0"/>
              <a:cs typeface="Arial" panose="020B0604020202020204" pitchFamily="34" charset="0"/>
            </a:endParaRPr>
          </a:p>
          <a:p>
            <a:pPr marL="285750" indent="-285750" algn="ctr" rtl="0" fontAlgn="base">
              <a:buClr>
                <a:srgbClr val="FFC000"/>
              </a:buClr>
              <a:buFont typeface="Arial" panose="020B0604020202020204" pitchFamily="34" charset="0"/>
              <a:buChar char="•"/>
            </a:pPr>
            <a:r>
              <a:rPr lang="en-US" sz="1400" dirty="0">
                <a:solidFill>
                  <a:schemeClr val="bg1">
                    <a:lumMod val="50000"/>
                  </a:schemeClr>
                </a:solidFill>
                <a:latin typeface="Arial" panose="020B0604020202020204" pitchFamily="34" charset="0"/>
                <a:cs typeface="Arial" panose="020B0604020202020204" pitchFamily="34" charset="0"/>
              </a:rPr>
              <a:t>Unity </a:t>
            </a:r>
            <a:r>
              <a:rPr lang="en-US" sz="1400" b="1" dirty="0">
                <a:solidFill>
                  <a:schemeClr val="bg1">
                    <a:lumMod val="50000"/>
                  </a:schemeClr>
                </a:solidFill>
                <a:latin typeface="Arial" panose="020B0604020202020204" pitchFamily="34" charset="0"/>
                <a:cs typeface="Arial" panose="020B0604020202020204" pitchFamily="34" charset="0"/>
              </a:rPr>
              <a:t>ward build confirmations </a:t>
            </a:r>
            <a:r>
              <a:rPr lang="en-US" sz="1400" dirty="0">
                <a:solidFill>
                  <a:schemeClr val="bg1">
                    <a:lumMod val="50000"/>
                  </a:schemeClr>
                </a:solidFill>
                <a:latin typeface="Arial" panose="020B0604020202020204" pitchFamily="34" charset="0"/>
                <a:cs typeface="Arial" panose="020B0604020202020204" pitchFamily="34" charset="0"/>
              </a:rPr>
              <a:t>to be sent to business change managers with any changes or updates  </a:t>
            </a:r>
          </a:p>
          <a:p>
            <a:pPr marL="285750" indent="-285750" algn="ctr" rtl="0" fontAlgn="base">
              <a:buClr>
                <a:srgbClr val="FFC000"/>
              </a:buClr>
              <a:buFont typeface="Arial" panose="020B0604020202020204" pitchFamily="34" charset="0"/>
              <a:buChar char="•"/>
            </a:pPr>
            <a:endParaRPr lang="en-US" sz="1400" dirty="0">
              <a:solidFill>
                <a:schemeClr val="bg1">
                  <a:lumMod val="50000"/>
                </a:schemeClr>
              </a:solidFill>
              <a:latin typeface="Arial" panose="020B0604020202020204" pitchFamily="34" charset="0"/>
              <a:cs typeface="Arial" panose="020B0604020202020204" pitchFamily="34" charset="0"/>
            </a:endParaRPr>
          </a:p>
          <a:p>
            <a:pPr marL="285750" indent="-285750" algn="ctr" rtl="0" fontAlgn="base">
              <a:buClr>
                <a:srgbClr val="FFC000"/>
              </a:buClr>
              <a:buFont typeface="Arial" panose="020B0604020202020204" pitchFamily="34" charset="0"/>
              <a:buChar char="•"/>
            </a:pPr>
            <a:r>
              <a:rPr lang="en-US" sz="1400" dirty="0">
                <a:solidFill>
                  <a:schemeClr val="bg1">
                    <a:lumMod val="50000"/>
                  </a:schemeClr>
                </a:solidFill>
                <a:latin typeface="Arial" panose="020B0604020202020204" pitchFamily="34" charset="0"/>
                <a:cs typeface="Arial" panose="020B0604020202020204" pitchFamily="34" charset="0"/>
              </a:rPr>
              <a:t>Check any patient leaflets that might need amending due to service changes – you need to speak to the library services about amends that need to be made</a:t>
            </a:r>
          </a:p>
          <a:p>
            <a:pPr algn="ctr">
              <a:buClr>
                <a:srgbClr val="F49001"/>
              </a:buClr>
            </a:pPr>
            <a:endParaRPr lang="en-GB" sz="1400" dirty="0">
              <a:solidFill>
                <a:schemeClr val="bg1">
                  <a:lumMod val="50000"/>
                </a:schemeClr>
              </a:solidFill>
              <a:latin typeface="Arial" panose="020B0604020202020204" pitchFamily="34" charset="0"/>
              <a:cs typeface="Arial" panose="020B0604020202020204" pitchFamily="34" charset="0"/>
            </a:endParaRPr>
          </a:p>
          <a:p>
            <a:pPr marL="171450" indent="-171450">
              <a:buClr>
                <a:srgbClr val="F49001"/>
              </a:buClr>
              <a:buFont typeface="Arial" panose="020B0604020202020204" pitchFamily="34" charset="0"/>
              <a:buChar char="•"/>
            </a:pPr>
            <a:endParaRPr lang="en-GB" sz="1600" dirty="0">
              <a:solidFill>
                <a:schemeClr val="bg1">
                  <a:lumMod val="50000"/>
                </a:schemeClr>
              </a:solidFill>
              <a:latin typeface="Arial" panose="020B0604020202020204" pitchFamily="34" charset="0"/>
              <a:cs typeface="Arial" panose="020B0604020202020204" pitchFamily="34" charset="0"/>
            </a:endParaRPr>
          </a:p>
          <a:p>
            <a:pPr marL="171450" indent="-171450" algn="ctr">
              <a:buClr>
                <a:srgbClr val="F49001"/>
              </a:buClr>
              <a:buFont typeface="Arial" panose="020B0604020202020204" pitchFamily="34" charset="0"/>
              <a:buChar char="•"/>
            </a:pPr>
            <a:endParaRPr lang="en-GB" sz="1600" dirty="0">
              <a:solidFill>
                <a:schemeClr val="bg1">
                  <a:lumMod val="50000"/>
                </a:schemeClr>
              </a:solidFill>
              <a:latin typeface="Arial" panose="020B0604020202020204" pitchFamily="34" charset="0"/>
              <a:cs typeface="Arial" panose="020B0604020202020204" pitchFamily="34" charset="0"/>
            </a:endParaRPr>
          </a:p>
          <a:p>
            <a:pPr marL="171450" indent="-171450">
              <a:buClr>
                <a:srgbClr val="F49001"/>
              </a:buClr>
              <a:buFont typeface="Arial" panose="020B0604020202020204" pitchFamily="34" charset="0"/>
              <a:buChar char="•"/>
            </a:pPr>
            <a:endParaRPr lang="en-GB" sz="1600" dirty="0">
              <a:solidFill>
                <a:schemeClr val="bg1">
                  <a:lumMod val="50000"/>
                </a:schemeClr>
              </a:solidFill>
              <a:latin typeface="Arial" panose="020B0604020202020204" pitchFamily="34" charset="0"/>
              <a:cs typeface="Arial" panose="020B0604020202020204" pitchFamily="34" charset="0"/>
            </a:endParaRPr>
          </a:p>
          <a:p>
            <a:pPr marL="171450" indent="-171450">
              <a:buClr>
                <a:srgbClr val="F49001"/>
              </a:buClr>
              <a:buFont typeface="Arial" panose="020B0604020202020204" pitchFamily="34" charset="0"/>
              <a:buChar char="•"/>
            </a:pPr>
            <a:endParaRPr lang="en-GB" sz="2800" dirty="0">
              <a:solidFill>
                <a:schemeClr val="bg1">
                  <a:lumMod val="50000"/>
                </a:schemeClr>
              </a:solidFill>
              <a:latin typeface="Arial" panose="020B0604020202020204" pitchFamily="34" charset="0"/>
              <a:cs typeface="Arial" panose="020B0604020202020204" pitchFamily="34" charset="0"/>
            </a:endParaRPr>
          </a:p>
          <a:p>
            <a:pPr marL="457200" indent="-457200">
              <a:buClr>
                <a:srgbClr val="F49001"/>
              </a:buClr>
              <a:buFont typeface="Wingdings" panose="05000000000000000000" pitchFamily="2" charset="2"/>
              <a:buChar char="§"/>
            </a:pPr>
            <a:endParaRPr lang="en-GB" sz="2800" dirty="0">
              <a:solidFill>
                <a:schemeClr val="bg1">
                  <a:lumMod val="50000"/>
                </a:schemeClr>
              </a:solidFill>
              <a:latin typeface="Arial" panose="020B0604020202020204" pitchFamily="34" charset="0"/>
              <a:cs typeface="Arial" panose="020B0604020202020204" pitchFamily="34" charset="0"/>
            </a:endParaRPr>
          </a:p>
          <a:p>
            <a:pPr marL="457200" indent="-457200">
              <a:buClr>
                <a:srgbClr val="F49001"/>
              </a:buClr>
              <a:buFont typeface="Wingdings" panose="05000000000000000000" pitchFamily="2" charset="2"/>
              <a:buChar char="§"/>
            </a:pPr>
            <a:endParaRPr lang="en-GB" sz="28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9169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BB5CF3-A7C0-5FA6-B4BF-AF7292FA6F0E}"/>
              </a:ext>
            </a:extLst>
          </p:cNvPr>
          <p:cNvSpPr txBox="1"/>
          <p:nvPr/>
        </p:nvSpPr>
        <p:spPr>
          <a:xfrm>
            <a:off x="1223452" y="198696"/>
            <a:ext cx="9975273" cy="3847207"/>
          </a:xfrm>
          <a:prstGeom prst="rect">
            <a:avLst/>
          </a:prstGeom>
          <a:noFill/>
        </p:spPr>
        <p:txBody>
          <a:bodyPr wrap="square">
            <a:spAutoFit/>
          </a:bodyPr>
          <a:lstStyle/>
          <a:p>
            <a:pPr algn="ctr">
              <a:buClr>
                <a:srgbClr val="F49001"/>
              </a:buClr>
            </a:pPr>
            <a:r>
              <a:rPr lang="en-GB" sz="3600" b="1" dirty="0">
                <a:solidFill>
                  <a:srgbClr val="F49001"/>
                </a:solidFill>
                <a:latin typeface="Arial" panose="020B0604020202020204" pitchFamily="34" charset="0"/>
                <a:cs typeface="Arial" panose="020B0604020202020204" pitchFamily="34" charset="0"/>
              </a:rPr>
              <a:t>Induction tours: Why did we pause? </a:t>
            </a:r>
          </a:p>
          <a:p>
            <a:pPr>
              <a:buClr>
                <a:srgbClr val="F49001"/>
              </a:buClr>
            </a:pPr>
            <a:endParaRPr lang="en-GB" sz="2400" b="1" dirty="0">
              <a:solidFill>
                <a:srgbClr val="F49001"/>
              </a:solidFill>
              <a:cs typeface="Arial" panose="020B0604020202020204" pitchFamily="34" charset="0"/>
            </a:endParaRPr>
          </a:p>
          <a:p>
            <a:pPr>
              <a:buClr>
                <a:srgbClr val="F49001"/>
              </a:buClr>
            </a:pPr>
            <a:endParaRPr lang="en-GB" sz="2400" b="1" dirty="0">
              <a:solidFill>
                <a:srgbClr val="F49001"/>
              </a:solidFill>
              <a:cs typeface="Arial" panose="020B0604020202020204" pitchFamily="34" charset="0"/>
            </a:endParaRPr>
          </a:p>
          <a:p>
            <a:pPr marL="457200" indent="-457200">
              <a:buClr>
                <a:srgbClr val="F49001"/>
              </a:buClr>
              <a:buFont typeface="Arial" panose="020B0604020202020204" pitchFamily="34" charset="0"/>
              <a:buChar char="•"/>
            </a:pPr>
            <a:endParaRPr lang="en-GB" sz="2000" dirty="0">
              <a:solidFill>
                <a:srgbClr val="03A8D7"/>
              </a:solidFill>
            </a:endParaRPr>
          </a:p>
          <a:p>
            <a:pPr marL="457200" indent="-457200">
              <a:buClr>
                <a:srgbClr val="F49001"/>
              </a:buClr>
              <a:buFont typeface="Arial" panose="020B0604020202020204" pitchFamily="34" charset="0"/>
              <a:buChar char="•"/>
            </a:pPr>
            <a:endParaRPr lang="en-GB" sz="2800" dirty="0">
              <a:solidFill>
                <a:srgbClr val="03A8D7"/>
              </a:solidFill>
            </a:endParaRPr>
          </a:p>
          <a:p>
            <a:pPr marL="457200" indent="-457200">
              <a:buClr>
                <a:srgbClr val="F49001"/>
              </a:buClr>
              <a:buFont typeface="Arial" panose="020B0604020202020204" pitchFamily="34" charset="0"/>
              <a:buChar char="•"/>
            </a:pPr>
            <a:endParaRPr lang="en-GB" sz="2800" dirty="0">
              <a:solidFill>
                <a:srgbClr val="03A8D7"/>
              </a:solidFill>
            </a:endParaRPr>
          </a:p>
          <a:p>
            <a:pPr marL="457200" indent="-457200">
              <a:buClr>
                <a:srgbClr val="F49001"/>
              </a:buClr>
              <a:buFont typeface="Arial" panose="020B0604020202020204" pitchFamily="34" charset="0"/>
              <a:buChar char="•"/>
            </a:pPr>
            <a:endParaRPr lang="en-GB" sz="2800" dirty="0">
              <a:solidFill>
                <a:srgbClr val="03A8D7"/>
              </a:solidFill>
            </a:endParaRPr>
          </a:p>
          <a:p>
            <a:pPr>
              <a:buClr>
                <a:srgbClr val="F49001"/>
              </a:buClr>
            </a:pPr>
            <a:endParaRPr lang="en-GB" sz="2800" dirty="0">
              <a:solidFill>
                <a:srgbClr val="03A8D7"/>
              </a:solidFill>
            </a:endParaRPr>
          </a:p>
          <a:p>
            <a:pPr>
              <a:buClr>
                <a:srgbClr val="F49001"/>
              </a:buClr>
            </a:pPr>
            <a:endParaRPr lang="en-GB" sz="2800" dirty="0">
              <a:solidFill>
                <a:schemeClr val="bg1">
                  <a:lumMod val="50000"/>
                </a:schemeClr>
              </a:solidFill>
            </a:endParaRPr>
          </a:p>
        </p:txBody>
      </p:sp>
      <p:sp>
        <p:nvSpPr>
          <p:cNvPr id="3" name="TextBox 2">
            <a:extLst>
              <a:ext uri="{FF2B5EF4-FFF2-40B4-BE49-F238E27FC236}">
                <a16:creationId xmlns:a16="http://schemas.microsoft.com/office/drawing/2014/main" id="{BE71D5E0-0107-A3E2-36E3-445406B7EB30}"/>
              </a:ext>
            </a:extLst>
          </p:cNvPr>
          <p:cNvSpPr txBox="1"/>
          <p:nvPr/>
        </p:nvSpPr>
        <p:spPr>
          <a:xfrm>
            <a:off x="331283" y="1707967"/>
            <a:ext cx="11759610" cy="5816977"/>
          </a:xfrm>
          <a:prstGeom prst="rect">
            <a:avLst/>
          </a:prstGeom>
          <a:noFill/>
        </p:spPr>
        <p:txBody>
          <a:bodyPr wrap="square">
            <a:spAutoFit/>
          </a:bodyPr>
          <a:lstStyle/>
          <a:p>
            <a:pPr marL="171450" indent="-171450">
              <a:buClr>
                <a:srgbClr val="F49001"/>
              </a:buClr>
              <a:buFont typeface="Arial" panose="020B0604020202020204" pitchFamily="34" charset="0"/>
              <a:buChar char="•"/>
            </a:pPr>
            <a:r>
              <a:rPr lang="en-GB" sz="1600" dirty="0">
                <a:solidFill>
                  <a:schemeClr val="bg1">
                    <a:lumMod val="50000"/>
                  </a:schemeClr>
                </a:solidFill>
                <a:latin typeface="Arial" panose="020B0604020202020204" pitchFamily="34" charset="0"/>
                <a:cs typeface="Arial" panose="020B0604020202020204" pitchFamily="34" charset="0"/>
              </a:rPr>
              <a:t>We are now on the final run in to achieve planned completion and building handover.</a:t>
            </a:r>
          </a:p>
          <a:p>
            <a:pPr marL="171450" indent="-171450">
              <a:buClr>
                <a:srgbClr val="F49001"/>
              </a:buClr>
              <a:buFont typeface="Arial" panose="020B0604020202020204" pitchFamily="34" charset="0"/>
              <a:buChar char="•"/>
            </a:pPr>
            <a:endParaRPr lang="en-GB" sz="1600" dirty="0">
              <a:solidFill>
                <a:schemeClr val="bg1">
                  <a:lumMod val="50000"/>
                </a:schemeClr>
              </a:solidFill>
              <a:latin typeface="Arial" panose="020B0604020202020204" pitchFamily="34" charset="0"/>
              <a:cs typeface="Arial" panose="020B0604020202020204" pitchFamily="34" charset="0"/>
            </a:endParaRPr>
          </a:p>
          <a:p>
            <a:pPr marL="171450" indent="-171450">
              <a:buClr>
                <a:srgbClr val="F49001"/>
              </a:buClr>
              <a:buFont typeface="Arial" panose="020B0604020202020204" pitchFamily="34" charset="0"/>
              <a:buChar char="•"/>
            </a:pPr>
            <a:r>
              <a:rPr lang="en-GB" sz="1600" dirty="0">
                <a:solidFill>
                  <a:schemeClr val="bg1">
                    <a:lumMod val="50000"/>
                  </a:schemeClr>
                </a:solidFill>
                <a:latin typeface="Arial" panose="020B0604020202020204" pitchFamily="34" charset="0"/>
                <a:cs typeface="Arial" panose="020B0604020202020204" pitchFamily="34" charset="0"/>
              </a:rPr>
              <a:t>With our own soft activation activities and the ongoing technical commissioning, the site was getting incredibly busy.</a:t>
            </a:r>
          </a:p>
          <a:p>
            <a:pPr marL="171450" indent="-171450">
              <a:buClr>
                <a:srgbClr val="F49001"/>
              </a:buClr>
              <a:buFont typeface="Arial" panose="020B0604020202020204" pitchFamily="34" charset="0"/>
              <a:buChar char="•"/>
            </a:pPr>
            <a:endParaRPr lang="en-GB" sz="1600" dirty="0">
              <a:solidFill>
                <a:schemeClr val="bg1">
                  <a:lumMod val="50000"/>
                </a:schemeClr>
              </a:solidFill>
              <a:latin typeface="Arial" panose="020B0604020202020204" pitchFamily="34" charset="0"/>
              <a:cs typeface="Arial" panose="020B0604020202020204" pitchFamily="34" charset="0"/>
            </a:endParaRPr>
          </a:p>
          <a:p>
            <a:pPr marL="171450" indent="-171450">
              <a:buClr>
                <a:srgbClr val="F49001"/>
              </a:buClr>
              <a:buFont typeface="Arial" panose="020B0604020202020204" pitchFamily="34" charset="0"/>
              <a:buChar char="•"/>
            </a:pPr>
            <a:r>
              <a:rPr lang="en-GB" sz="1600" dirty="0">
                <a:solidFill>
                  <a:schemeClr val="bg1">
                    <a:lumMod val="50000"/>
                  </a:schemeClr>
                </a:solidFill>
                <a:latin typeface="Arial" panose="020B0604020202020204" pitchFamily="34" charset="0"/>
                <a:cs typeface="Arial" panose="020B0604020202020204" pitchFamily="34" charset="0"/>
              </a:rPr>
              <a:t>This hampered Balfour Beatty’s ability to be able to carry out essential testing, which needs to be completed before they hand over the building to us. </a:t>
            </a:r>
          </a:p>
          <a:p>
            <a:pPr marL="171450" indent="-171450">
              <a:buClr>
                <a:srgbClr val="F49001"/>
              </a:buClr>
              <a:buFont typeface="Arial" panose="020B0604020202020204" pitchFamily="34" charset="0"/>
              <a:buChar char="•"/>
            </a:pPr>
            <a:endParaRPr lang="en-GB" sz="1600" dirty="0">
              <a:solidFill>
                <a:schemeClr val="bg1">
                  <a:lumMod val="50000"/>
                </a:schemeClr>
              </a:solidFill>
              <a:latin typeface="Arial" panose="020B0604020202020204" pitchFamily="34" charset="0"/>
              <a:cs typeface="Arial" panose="020B0604020202020204" pitchFamily="34" charset="0"/>
            </a:endParaRPr>
          </a:p>
          <a:p>
            <a:pPr marL="171450" indent="-171450">
              <a:buClr>
                <a:srgbClr val="F49001"/>
              </a:buClr>
              <a:buFont typeface="Arial" panose="020B0604020202020204" pitchFamily="34" charset="0"/>
              <a:buChar char="•"/>
            </a:pPr>
            <a:r>
              <a:rPr lang="en-GB" sz="1600" dirty="0">
                <a:solidFill>
                  <a:schemeClr val="bg1">
                    <a:lumMod val="50000"/>
                  </a:schemeClr>
                </a:solidFill>
                <a:latin typeface="Arial" panose="020B0604020202020204" pitchFamily="34" charset="0"/>
                <a:cs typeface="Arial" panose="020B0604020202020204" pitchFamily="34" charset="0"/>
              </a:rPr>
              <a:t>By extending the pause on our induction tours until 5 August, Balfour have been able to continue their momentum – so thank you for your patience and understanding around this. </a:t>
            </a:r>
          </a:p>
          <a:p>
            <a:pPr marL="171450" indent="-171450">
              <a:buClr>
                <a:srgbClr val="F49001"/>
              </a:buClr>
              <a:buFont typeface="Arial" panose="020B0604020202020204" pitchFamily="34" charset="0"/>
              <a:buChar char="•"/>
            </a:pPr>
            <a:endParaRPr lang="en-GB" sz="1600" dirty="0">
              <a:solidFill>
                <a:schemeClr val="bg1">
                  <a:lumMod val="50000"/>
                </a:schemeClr>
              </a:solidFill>
              <a:effectLst/>
              <a:latin typeface="Arial" panose="020B0604020202020204" pitchFamily="34" charset="0"/>
              <a:ea typeface="Aptos" panose="020B0004020202020204" pitchFamily="34" charset="0"/>
              <a:cs typeface="Arial" panose="020B0604020202020204" pitchFamily="34" charset="0"/>
            </a:endParaRPr>
          </a:p>
          <a:p>
            <a:pPr marL="171450" indent="-171450">
              <a:buClr>
                <a:srgbClr val="F49001"/>
              </a:buClr>
              <a:buFont typeface="Arial" panose="020B0604020202020204" pitchFamily="34" charset="0"/>
              <a:buChar char="•"/>
            </a:pPr>
            <a:r>
              <a:rPr lang="en-GB" sz="1600" dirty="0">
                <a:solidFill>
                  <a:schemeClr val="bg1">
                    <a:lumMod val="50000"/>
                  </a:schemeClr>
                </a:solidFill>
                <a:latin typeface="Arial" panose="020B0604020202020204" pitchFamily="34" charset="0"/>
                <a:cs typeface="Arial" panose="020B0604020202020204" pitchFamily="34" charset="0"/>
              </a:rPr>
              <a:t>Please do not try to re-book at the moment, as all the remaining tours are currently full. The induction team will be putting on sufficient capacity to recover lost tours and we will communicate when these can be booked as soon as possible.</a:t>
            </a:r>
          </a:p>
          <a:p>
            <a:pPr marL="171450" indent="-171450">
              <a:buClr>
                <a:srgbClr val="F49001"/>
              </a:buClr>
              <a:buFont typeface="Arial" panose="020B0604020202020204" pitchFamily="34" charset="0"/>
              <a:buChar char="•"/>
            </a:pPr>
            <a:endParaRPr lang="en-GB" sz="1600" dirty="0">
              <a:solidFill>
                <a:schemeClr val="bg1">
                  <a:lumMod val="50000"/>
                </a:schemeClr>
              </a:solidFill>
              <a:latin typeface="Arial" panose="020B0604020202020204" pitchFamily="34" charset="0"/>
              <a:cs typeface="Arial" panose="020B0604020202020204" pitchFamily="34" charset="0"/>
            </a:endParaRPr>
          </a:p>
          <a:p>
            <a:pPr marL="171450" indent="-171450">
              <a:buClr>
                <a:srgbClr val="F49001"/>
              </a:buClr>
              <a:buFont typeface="Arial" panose="020B0604020202020204" pitchFamily="34" charset="0"/>
              <a:buChar char="•"/>
            </a:pPr>
            <a:r>
              <a:rPr lang="en-GB" sz="1600" dirty="0">
                <a:solidFill>
                  <a:schemeClr val="bg1">
                    <a:lumMod val="50000"/>
                  </a:schemeClr>
                </a:solidFill>
                <a:latin typeface="Arial" panose="020B0604020202020204" pitchFamily="34" charset="0"/>
                <a:cs typeface="Arial" panose="020B0604020202020204" pitchFamily="34" charset="0"/>
              </a:rPr>
              <a:t>Teams who are due to move first will be prioritised. </a:t>
            </a:r>
          </a:p>
          <a:p>
            <a:pPr marL="171450" indent="-171450">
              <a:buClr>
                <a:srgbClr val="F49001"/>
              </a:buClr>
              <a:buFont typeface="Arial" panose="020B0604020202020204" pitchFamily="34" charset="0"/>
              <a:buChar char="•"/>
            </a:pPr>
            <a:endParaRPr lang="en-GB" sz="1600" dirty="0">
              <a:solidFill>
                <a:schemeClr val="bg1">
                  <a:lumMod val="50000"/>
                </a:schemeClr>
              </a:solidFill>
              <a:latin typeface="Arial" panose="020B0604020202020204" pitchFamily="34" charset="0"/>
              <a:cs typeface="Arial" panose="020B0604020202020204" pitchFamily="34" charset="0"/>
            </a:endParaRPr>
          </a:p>
          <a:p>
            <a:pPr marL="171450" indent="-171450">
              <a:buClr>
                <a:srgbClr val="F49001"/>
              </a:buClr>
              <a:buFont typeface="Arial" panose="020B0604020202020204" pitchFamily="34" charset="0"/>
              <a:buChar char="•"/>
            </a:pPr>
            <a:r>
              <a:rPr lang="en-GB" sz="1600" dirty="0">
                <a:solidFill>
                  <a:schemeClr val="bg1">
                    <a:lumMod val="50000"/>
                  </a:schemeClr>
                </a:solidFill>
                <a:latin typeface="Arial" panose="020B0604020202020204" pitchFamily="34" charset="0"/>
                <a:cs typeface="Arial" panose="020B0604020202020204" pitchFamily="34" charset="0"/>
              </a:rPr>
              <a:t>If you have any questions or concerns, please e-mail </a:t>
            </a:r>
            <a:r>
              <a:rPr lang="en-GB" sz="1600" u="sng" dirty="0">
                <a:solidFill>
                  <a:srgbClr val="428BCA"/>
                </a:solidFill>
                <a:effectLst/>
                <a:latin typeface="Arial" panose="020B0604020202020204" pitchFamily="34" charset="0"/>
                <a:ea typeface="Aptos" panose="020B0004020202020204" pitchFamily="34" charset="0"/>
                <a:hlinkClick r:id="rId2"/>
              </a:rPr>
              <a:t>swbh.mmuhinduction@nhs.net</a:t>
            </a:r>
            <a:endParaRPr lang="en-GB" sz="1600" dirty="0">
              <a:solidFill>
                <a:schemeClr val="bg1">
                  <a:lumMod val="50000"/>
                </a:schemeClr>
              </a:solidFill>
              <a:latin typeface="Arial" panose="020B0604020202020204" pitchFamily="34" charset="0"/>
              <a:cs typeface="Arial" panose="020B0604020202020204" pitchFamily="34" charset="0"/>
            </a:endParaRPr>
          </a:p>
          <a:p>
            <a:pPr marL="171450" indent="-171450">
              <a:buClr>
                <a:srgbClr val="F49001"/>
              </a:buClr>
              <a:buFont typeface="Arial" panose="020B0604020202020204" pitchFamily="34" charset="0"/>
              <a:buChar char="•"/>
            </a:pPr>
            <a:endParaRPr lang="en-GB" sz="1600" dirty="0">
              <a:solidFill>
                <a:schemeClr val="bg1">
                  <a:lumMod val="50000"/>
                </a:schemeClr>
              </a:solidFill>
              <a:latin typeface="Arial" panose="020B0604020202020204" pitchFamily="34" charset="0"/>
              <a:cs typeface="Arial" panose="020B0604020202020204" pitchFamily="34" charset="0"/>
            </a:endParaRPr>
          </a:p>
          <a:p>
            <a:pPr marL="171450" indent="-171450">
              <a:buClr>
                <a:srgbClr val="F49001"/>
              </a:buClr>
              <a:buFont typeface="Arial" panose="020B0604020202020204" pitchFamily="34" charset="0"/>
              <a:buChar char="•"/>
            </a:pPr>
            <a:endParaRPr lang="en-GB" sz="1600" dirty="0">
              <a:solidFill>
                <a:schemeClr val="bg1">
                  <a:lumMod val="50000"/>
                </a:schemeClr>
              </a:solidFill>
              <a:latin typeface="Arial" panose="020B0604020202020204" pitchFamily="34" charset="0"/>
              <a:cs typeface="Arial" panose="020B0604020202020204" pitchFamily="34" charset="0"/>
            </a:endParaRPr>
          </a:p>
          <a:p>
            <a:pPr marL="171450" indent="-171450">
              <a:buClr>
                <a:srgbClr val="F49001"/>
              </a:buClr>
              <a:buFont typeface="Arial" panose="020B0604020202020204" pitchFamily="34" charset="0"/>
              <a:buChar char="•"/>
            </a:pPr>
            <a:endParaRPr lang="en-GB" sz="2800" dirty="0">
              <a:solidFill>
                <a:schemeClr val="bg1">
                  <a:lumMod val="50000"/>
                </a:schemeClr>
              </a:solidFill>
              <a:latin typeface="Arial" panose="020B0604020202020204" pitchFamily="34" charset="0"/>
              <a:cs typeface="Arial" panose="020B0604020202020204" pitchFamily="34" charset="0"/>
            </a:endParaRPr>
          </a:p>
          <a:p>
            <a:pPr marL="457200" indent="-457200">
              <a:buClr>
                <a:srgbClr val="F49001"/>
              </a:buClr>
              <a:buFont typeface="Wingdings" panose="05000000000000000000" pitchFamily="2" charset="2"/>
              <a:buChar char="§"/>
            </a:pPr>
            <a:endParaRPr lang="en-GB" sz="2800" dirty="0">
              <a:solidFill>
                <a:schemeClr val="bg1">
                  <a:lumMod val="50000"/>
                </a:schemeClr>
              </a:solidFill>
              <a:latin typeface="Arial" panose="020B0604020202020204" pitchFamily="34" charset="0"/>
              <a:cs typeface="Arial" panose="020B0604020202020204" pitchFamily="34" charset="0"/>
            </a:endParaRPr>
          </a:p>
          <a:p>
            <a:pPr marL="457200" indent="-457200">
              <a:buClr>
                <a:srgbClr val="F49001"/>
              </a:buClr>
              <a:buFont typeface="Wingdings" panose="05000000000000000000" pitchFamily="2" charset="2"/>
              <a:buChar char="§"/>
            </a:pPr>
            <a:endParaRPr lang="en-GB" sz="28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2913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EC1EF907-0B60-E858-5846-5C07CA2D2D65}"/>
              </a:ext>
            </a:extLst>
          </p:cNvPr>
          <p:cNvPicPr>
            <a:picLocks noChangeAspect="1"/>
          </p:cNvPicPr>
          <p:nvPr/>
        </p:nvPicPr>
        <p:blipFill>
          <a:blip r:embed="rId3"/>
          <a:stretch>
            <a:fillRect/>
          </a:stretch>
        </p:blipFill>
        <p:spPr>
          <a:xfrm>
            <a:off x="-77011" y="0"/>
            <a:ext cx="12269011" cy="6815222"/>
          </a:xfrm>
          <a:prstGeom prst="rect">
            <a:avLst/>
          </a:prstGeom>
        </p:spPr>
      </p:pic>
    </p:spTree>
    <p:extLst>
      <p:ext uri="{BB962C8B-B14F-4D97-AF65-F5344CB8AC3E}">
        <p14:creationId xmlns:p14="http://schemas.microsoft.com/office/powerpoint/2010/main" val="3843892385"/>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888988"/>
      </a:dk2>
      <a:lt2>
        <a:srgbClr val="B4B4B4"/>
      </a:lt2>
      <a:accent1>
        <a:srgbClr val="EC7C30"/>
      </a:accent1>
      <a:accent2>
        <a:srgbClr val="21A8D4"/>
      </a:accent2>
      <a:accent3>
        <a:srgbClr val="BA1877"/>
      </a:accent3>
      <a:accent4>
        <a:srgbClr val="412A7B"/>
      </a:accent4>
      <a:accent5>
        <a:srgbClr val="F7BC82"/>
      </a:accent5>
      <a:accent6>
        <a:srgbClr val="86CBE4"/>
      </a:accent6>
      <a:hlink>
        <a:srgbClr val="D07EAB"/>
      </a:hlink>
      <a:folHlink>
        <a:srgbClr val="8980A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
  <TotalTime>3001</TotalTime>
  <Words>1057</Words>
  <Application>Microsoft Office PowerPoint</Application>
  <PresentationFormat>Widescreen</PresentationFormat>
  <Paragraphs>156</Paragraphs>
  <Slides>16</Slides>
  <Notes>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 Black</vt:lpstr>
      <vt:lpstr>Calibri</vt:lpstr>
      <vt:lpstr>Segoe UI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LALLI, Mandeep (SANDWELL AND WEST BIRMINGHAM HOSPITALS NHS TRUST)</dc:creator>
  <cp:lastModifiedBy>BARLOW, Rachel (SANDWELL AND WEST BIRMINGHAM HOSPITALS NHS TRUST)</cp:lastModifiedBy>
  <cp:revision>73</cp:revision>
  <dcterms:created xsi:type="dcterms:W3CDTF">2021-09-15T14:00:09Z</dcterms:created>
  <dcterms:modified xsi:type="dcterms:W3CDTF">2024-07-22T06:52:40Z</dcterms:modified>
</cp:coreProperties>
</file>