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2"/>
  </p:notesMasterIdLst>
  <p:sldIdLst>
    <p:sldId id="257" r:id="rId6"/>
    <p:sldId id="261" r:id="rId7"/>
    <p:sldId id="266" r:id="rId8"/>
    <p:sldId id="267" r:id="rId9"/>
    <p:sldId id="268"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BB62-F83B-4D01-E22C-440377A2B22F}" v="26" dt="2024-07-19T09:15:12.6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1" autoAdjust="0"/>
  </p:normalViewPr>
  <p:slideViewPr>
    <p:cSldViewPr snapToGrid="0">
      <p:cViewPr>
        <p:scale>
          <a:sx n="100" d="100"/>
          <a:sy n="100" d="100"/>
        </p:scale>
        <p:origin x="-72" y="-11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34050D-A8FE-41F2-9851-23B8CD98B2F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3E4EC09F-3651-4358-8811-40AF2A1CECB8}">
      <dgm:prSet custT="1"/>
      <dgm:spPr/>
      <dgm:t>
        <a:bodyPr/>
        <a:lstStyle/>
        <a:p>
          <a:pPr algn="ctr" rtl="0"/>
          <a:r>
            <a:rPr lang="en-GB" sz="4000" b="1" dirty="0">
              <a:latin typeface="+mn-lt"/>
            </a:rPr>
            <a:t>Medical Examiners (MEs) Regulations from 9th September 2024</a:t>
          </a:r>
        </a:p>
      </dgm:t>
    </dgm:pt>
    <dgm:pt modelId="{3603E19F-9678-47D4-A443-A9F194F3A8FD}" type="parTrans" cxnId="{1E882B98-E63F-49C6-84B1-A611801BD0DA}">
      <dgm:prSet/>
      <dgm:spPr/>
      <dgm:t>
        <a:bodyPr/>
        <a:lstStyle/>
        <a:p>
          <a:endParaRPr lang="en-GB" sz="4000">
            <a:latin typeface="+mn-lt"/>
          </a:endParaRPr>
        </a:p>
      </dgm:t>
    </dgm:pt>
    <dgm:pt modelId="{A6C77A4C-E964-4BA8-8576-BADA721F84ED}" type="sibTrans" cxnId="{1E882B98-E63F-49C6-84B1-A611801BD0DA}">
      <dgm:prSet/>
      <dgm:spPr/>
      <dgm:t>
        <a:bodyPr/>
        <a:lstStyle/>
        <a:p>
          <a:endParaRPr lang="en-GB" sz="4000">
            <a:latin typeface="+mn-lt"/>
          </a:endParaRPr>
        </a:p>
      </dgm:t>
    </dgm:pt>
    <dgm:pt modelId="{B6A3E03B-C5EB-4FA6-998E-E48430FAB090}" type="pres">
      <dgm:prSet presAssocID="{9D34050D-A8FE-41F2-9851-23B8CD98B2F6}" presName="linear" presStyleCnt="0">
        <dgm:presLayoutVars>
          <dgm:animLvl val="lvl"/>
          <dgm:resizeHandles val="exact"/>
        </dgm:presLayoutVars>
      </dgm:prSet>
      <dgm:spPr/>
    </dgm:pt>
    <dgm:pt modelId="{BD16E35D-A87D-431F-8976-0232CF66672D}" type="pres">
      <dgm:prSet presAssocID="{3E4EC09F-3651-4358-8811-40AF2A1CECB8}" presName="parentText" presStyleLbl="node1" presStyleIdx="0" presStyleCnt="1">
        <dgm:presLayoutVars>
          <dgm:chMax val="0"/>
          <dgm:bulletEnabled val="1"/>
        </dgm:presLayoutVars>
      </dgm:prSet>
      <dgm:spPr/>
    </dgm:pt>
  </dgm:ptLst>
  <dgm:cxnLst>
    <dgm:cxn modelId="{2CDC6E29-B3C0-4F0A-A680-B6AC9A6BDC4A}" type="presOf" srcId="{3E4EC09F-3651-4358-8811-40AF2A1CECB8}" destId="{BD16E35D-A87D-431F-8976-0232CF66672D}" srcOrd="0" destOrd="0" presId="urn:microsoft.com/office/officeart/2005/8/layout/vList2"/>
    <dgm:cxn modelId="{1E882B98-E63F-49C6-84B1-A611801BD0DA}" srcId="{9D34050D-A8FE-41F2-9851-23B8CD98B2F6}" destId="{3E4EC09F-3651-4358-8811-40AF2A1CECB8}" srcOrd="0" destOrd="0" parTransId="{3603E19F-9678-47D4-A443-A9F194F3A8FD}" sibTransId="{A6C77A4C-E964-4BA8-8576-BADA721F84ED}"/>
    <dgm:cxn modelId="{364B0EBE-5FAB-4D76-9489-4583930FCF50}" type="presOf" srcId="{9D34050D-A8FE-41F2-9851-23B8CD98B2F6}" destId="{B6A3E03B-C5EB-4FA6-998E-E48430FAB090}" srcOrd="0" destOrd="0" presId="urn:microsoft.com/office/officeart/2005/8/layout/vList2"/>
    <dgm:cxn modelId="{6D68AF83-1297-4FF5-B4C7-6C8D63F8C8AA}" type="presParOf" srcId="{B6A3E03B-C5EB-4FA6-998E-E48430FAB090}" destId="{BD16E35D-A87D-431F-8976-0232CF66672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9F7679-CFDD-4139-B11E-DE69E2D8837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C3F21ADC-9493-4A50-BF80-A057F8AE5659}">
      <dgm:prSet custT="1"/>
      <dgm:spPr/>
      <dgm:t>
        <a:bodyPr/>
        <a:lstStyle/>
        <a:p>
          <a:pPr algn="ctr" rtl="0"/>
          <a:r>
            <a:rPr lang="en-US" sz="2800" b="1" dirty="0">
              <a:latin typeface="+mn-lt"/>
            </a:rPr>
            <a:t>Role of the Medical Examiner</a:t>
          </a:r>
          <a:endParaRPr lang="en-GB" sz="2800" dirty="0">
            <a:latin typeface="+mn-lt"/>
          </a:endParaRPr>
        </a:p>
      </dgm:t>
    </dgm:pt>
    <dgm:pt modelId="{4509E9C6-86AF-4147-A116-D9ACFB462108}" type="parTrans" cxnId="{41BCBA7F-22CC-4819-AF93-66C7FB8773D5}">
      <dgm:prSet/>
      <dgm:spPr/>
      <dgm:t>
        <a:bodyPr/>
        <a:lstStyle/>
        <a:p>
          <a:endParaRPr lang="en-GB" sz="4000">
            <a:latin typeface="+mn-lt"/>
          </a:endParaRPr>
        </a:p>
      </dgm:t>
    </dgm:pt>
    <dgm:pt modelId="{B897CA95-FB1E-4B52-82F7-13674F096659}" type="sibTrans" cxnId="{41BCBA7F-22CC-4819-AF93-66C7FB8773D5}">
      <dgm:prSet/>
      <dgm:spPr/>
      <dgm:t>
        <a:bodyPr/>
        <a:lstStyle/>
        <a:p>
          <a:endParaRPr lang="en-GB" sz="4000">
            <a:latin typeface="+mn-lt"/>
          </a:endParaRPr>
        </a:p>
      </dgm:t>
    </dgm:pt>
    <dgm:pt modelId="{F0C81F97-8AD4-4817-8198-EAD29C320D40}" type="pres">
      <dgm:prSet presAssocID="{A59F7679-CFDD-4139-B11E-DE69E2D88373}" presName="linear" presStyleCnt="0">
        <dgm:presLayoutVars>
          <dgm:animLvl val="lvl"/>
          <dgm:resizeHandles val="exact"/>
        </dgm:presLayoutVars>
      </dgm:prSet>
      <dgm:spPr/>
    </dgm:pt>
    <dgm:pt modelId="{98F38488-4331-4D4B-AF50-E6E4A9705AE0}" type="pres">
      <dgm:prSet presAssocID="{C3F21ADC-9493-4A50-BF80-A057F8AE5659}" presName="parentText" presStyleLbl="node1" presStyleIdx="0" presStyleCnt="1">
        <dgm:presLayoutVars>
          <dgm:chMax val="0"/>
          <dgm:bulletEnabled val="1"/>
        </dgm:presLayoutVars>
      </dgm:prSet>
      <dgm:spPr/>
    </dgm:pt>
  </dgm:ptLst>
  <dgm:cxnLst>
    <dgm:cxn modelId="{94970A10-8344-4BA7-9D38-23FDC648AF3C}" type="presOf" srcId="{C3F21ADC-9493-4A50-BF80-A057F8AE5659}" destId="{98F38488-4331-4D4B-AF50-E6E4A9705AE0}" srcOrd="0" destOrd="0" presId="urn:microsoft.com/office/officeart/2005/8/layout/vList2"/>
    <dgm:cxn modelId="{E79B3A4F-8B34-4AF6-9E17-038DD1C1E212}" type="presOf" srcId="{A59F7679-CFDD-4139-B11E-DE69E2D88373}" destId="{F0C81F97-8AD4-4817-8198-EAD29C320D40}" srcOrd="0" destOrd="0" presId="urn:microsoft.com/office/officeart/2005/8/layout/vList2"/>
    <dgm:cxn modelId="{41BCBA7F-22CC-4819-AF93-66C7FB8773D5}" srcId="{A59F7679-CFDD-4139-B11E-DE69E2D88373}" destId="{C3F21ADC-9493-4A50-BF80-A057F8AE5659}" srcOrd="0" destOrd="0" parTransId="{4509E9C6-86AF-4147-A116-D9ACFB462108}" sibTransId="{B897CA95-FB1E-4B52-82F7-13674F096659}"/>
    <dgm:cxn modelId="{2C1067C9-9796-4ACD-8EC4-6BA94955F207}" type="presParOf" srcId="{F0C81F97-8AD4-4817-8198-EAD29C320D40}" destId="{98F38488-4331-4D4B-AF50-E6E4A9705AE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D34050D-A8FE-41F2-9851-23B8CD98B2F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3E4EC09F-3651-4358-8811-40AF2A1CECB8}">
      <dgm:prSet custT="1"/>
      <dgm:spPr/>
      <dgm:t>
        <a:bodyPr/>
        <a:lstStyle/>
        <a:p>
          <a:pPr algn="ctr" rtl="0"/>
          <a:r>
            <a:rPr lang="en-GB" sz="2800" b="1" dirty="0">
              <a:latin typeface="Calibri"/>
            </a:rPr>
            <a:t>Commencement date</a:t>
          </a:r>
          <a:r>
            <a:rPr lang="en-GB" sz="2800" b="1" dirty="0">
              <a:solidFill>
                <a:srgbClr val="010000"/>
              </a:solidFill>
              <a:latin typeface="Calibri"/>
            </a:rPr>
            <a:t> </a:t>
          </a:r>
          <a:r>
            <a:rPr lang="en-GB" sz="2800" b="1" dirty="0">
              <a:latin typeface="Calibri"/>
            </a:rPr>
            <a:t>for the</a:t>
          </a:r>
          <a:r>
            <a:rPr lang="en-GB" sz="2800" b="1" dirty="0">
              <a:solidFill>
                <a:srgbClr val="010000"/>
              </a:solidFill>
              <a:latin typeface="Calibri"/>
            </a:rPr>
            <a:t> </a:t>
          </a:r>
          <a:r>
            <a:rPr lang="en-GB" sz="2800" b="1" dirty="0">
              <a:latin typeface="Calibri"/>
            </a:rPr>
            <a:t>statutory</a:t>
          </a:r>
          <a:r>
            <a:rPr lang="en-GB" sz="2800" b="1" dirty="0">
              <a:solidFill>
                <a:srgbClr val="010000"/>
              </a:solidFill>
              <a:latin typeface="Calibri"/>
            </a:rPr>
            <a:t> </a:t>
          </a:r>
          <a:r>
            <a:rPr lang="en-GB" sz="2800" b="1" dirty="0">
              <a:latin typeface="Calibri"/>
            </a:rPr>
            <a:t>Medical</a:t>
          </a:r>
          <a:r>
            <a:rPr lang="en-GB" sz="2800" b="1" dirty="0">
              <a:solidFill>
                <a:srgbClr val="010000"/>
              </a:solidFill>
              <a:latin typeface="Calibri"/>
            </a:rPr>
            <a:t> </a:t>
          </a:r>
          <a:r>
            <a:rPr lang="en-GB" sz="2800" b="1" dirty="0">
              <a:latin typeface="Calibri"/>
            </a:rPr>
            <a:t>Examiner</a:t>
          </a:r>
          <a:r>
            <a:rPr lang="en-GB" sz="2800" b="1" dirty="0">
              <a:solidFill>
                <a:srgbClr val="010000"/>
              </a:solidFill>
              <a:latin typeface="Calibri"/>
            </a:rPr>
            <a:t> </a:t>
          </a:r>
          <a:r>
            <a:rPr lang="en-GB" sz="2800" b="1" dirty="0">
              <a:latin typeface="Calibri"/>
            </a:rPr>
            <a:t>System</a:t>
          </a:r>
          <a:endParaRPr lang="en-GB" sz="2800" b="1" dirty="0"/>
        </a:p>
      </dgm:t>
    </dgm:pt>
    <dgm:pt modelId="{3603E19F-9678-47D4-A443-A9F194F3A8FD}" type="parTrans" cxnId="{1E882B98-E63F-49C6-84B1-A611801BD0DA}">
      <dgm:prSet/>
      <dgm:spPr/>
      <dgm:t>
        <a:bodyPr/>
        <a:lstStyle/>
        <a:p>
          <a:endParaRPr lang="en-GB"/>
        </a:p>
      </dgm:t>
    </dgm:pt>
    <dgm:pt modelId="{A6C77A4C-E964-4BA8-8576-BADA721F84ED}" type="sibTrans" cxnId="{1E882B98-E63F-49C6-84B1-A611801BD0DA}">
      <dgm:prSet/>
      <dgm:spPr/>
      <dgm:t>
        <a:bodyPr/>
        <a:lstStyle/>
        <a:p>
          <a:endParaRPr lang="en-GB"/>
        </a:p>
      </dgm:t>
    </dgm:pt>
    <dgm:pt modelId="{B6A3E03B-C5EB-4FA6-998E-E48430FAB090}" type="pres">
      <dgm:prSet presAssocID="{9D34050D-A8FE-41F2-9851-23B8CD98B2F6}" presName="linear" presStyleCnt="0">
        <dgm:presLayoutVars>
          <dgm:animLvl val="lvl"/>
          <dgm:resizeHandles val="exact"/>
        </dgm:presLayoutVars>
      </dgm:prSet>
      <dgm:spPr/>
    </dgm:pt>
    <dgm:pt modelId="{BD16E35D-A87D-431F-8976-0232CF66672D}" type="pres">
      <dgm:prSet presAssocID="{3E4EC09F-3651-4358-8811-40AF2A1CECB8}" presName="parentText" presStyleLbl="node1" presStyleIdx="0" presStyleCnt="1">
        <dgm:presLayoutVars>
          <dgm:chMax val="0"/>
          <dgm:bulletEnabled val="1"/>
        </dgm:presLayoutVars>
      </dgm:prSet>
      <dgm:spPr/>
    </dgm:pt>
  </dgm:ptLst>
  <dgm:cxnLst>
    <dgm:cxn modelId="{2CDC6E29-B3C0-4F0A-A680-B6AC9A6BDC4A}" type="presOf" srcId="{3E4EC09F-3651-4358-8811-40AF2A1CECB8}" destId="{BD16E35D-A87D-431F-8976-0232CF66672D}" srcOrd="0" destOrd="0" presId="urn:microsoft.com/office/officeart/2005/8/layout/vList2"/>
    <dgm:cxn modelId="{1E882B98-E63F-49C6-84B1-A611801BD0DA}" srcId="{9D34050D-A8FE-41F2-9851-23B8CD98B2F6}" destId="{3E4EC09F-3651-4358-8811-40AF2A1CECB8}" srcOrd="0" destOrd="0" parTransId="{3603E19F-9678-47D4-A443-A9F194F3A8FD}" sibTransId="{A6C77A4C-E964-4BA8-8576-BADA721F84ED}"/>
    <dgm:cxn modelId="{364B0EBE-5FAB-4D76-9489-4583930FCF50}" type="presOf" srcId="{9D34050D-A8FE-41F2-9851-23B8CD98B2F6}" destId="{B6A3E03B-C5EB-4FA6-998E-E48430FAB090}" srcOrd="0" destOrd="0" presId="urn:microsoft.com/office/officeart/2005/8/layout/vList2"/>
    <dgm:cxn modelId="{6D68AF83-1297-4FF5-B4C7-6C8D63F8C8AA}" type="presParOf" srcId="{B6A3E03B-C5EB-4FA6-998E-E48430FAB090}" destId="{BD16E35D-A87D-431F-8976-0232CF66672D}"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05B69F-DD7D-4AFD-98A9-4BA8AF0C4F7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7B000DBB-0D58-4AB6-BFC6-0CE05F2AD324}">
      <dgm:prSet custT="1"/>
      <dgm:spPr/>
      <dgm:t>
        <a:bodyPr/>
        <a:lstStyle/>
        <a:p>
          <a:pPr algn="ctr" rtl="0"/>
          <a:r>
            <a:rPr lang="en-US" sz="2800" b="1" dirty="0">
              <a:latin typeface="Calibri"/>
            </a:rPr>
            <a:t>Summary of Key Changes in the statutory system</a:t>
          </a:r>
          <a:endParaRPr lang="en-US" sz="2800" b="1" dirty="0"/>
        </a:p>
      </dgm:t>
    </dgm:pt>
    <dgm:pt modelId="{20F6D6E5-B174-4B13-84C8-715DE76536B7}" type="parTrans" cxnId="{D4C1BB11-76EA-4481-9B1D-E59D475B192E}">
      <dgm:prSet/>
      <dgm:spPr/>
      <dgm:t>
        <a:bodyPr/>
        <a:lstStyle/>
        <a:p>
          <a:endParaRPr lang="en-GB"/>
        </a:p>
      </dgm:t>
    </dgm:pt>
    <dgm:pt modelId="{315CE024-0551-483A-979A-C9A6CD4B3C34}" type="sibTrans" cxnId="{D4C1BB11-76EA-4481-9B1D-E59D475B192E}">
      <dgm:prSet/>
      <dgm:spPr/>
      <dgm:t>
        <a:bodyPr/>
        <a:lstStyle/>
        <a:p>
          <a:endParaRPr lang="en-GB"/>
        </a:p>
      </dgm:t>
    </dgm:pt>
    <dgm:pt modelId="{F954C3FC-C081-4A84-825F-92042EC3C0B6}" type="pres">
      <dgm:prSet presAssocID="{4705B69F-DD7D-4AFD-98A9-4BA8AF0C4F7B}" presName="linear" presStyleCnt="0">
        <dgm:presLayoutVars>
          <dgm:animLvl val="lvl"/>
          <dgm:resizeHandles val="exact"/>
        </dgm:presLayoutVars>
      </dgm:prSet>
      <dgm:spPr/>
    </dgm:pt>
    <dgm:pt modelId="{7008D064-BAEA-4102-B8DE-062266AC346C}" type="pres">
      <dgm:prSet presAssocID="{7B000DBB-0D58-4AB6-BFC6-0CE05F2AD324}" presName="parentText" presStyleLbl="node1" presStyleIdx="0" presStyleCnt="1" custLinFactNeighborY="-10423">
        <dgm:presLayoutVars>
          <dgm:chMax val="0"/>
          <dgm:bulletEnabled val="1"/>
        </dgm:presLayoutVars>
      </dgm:prSet>
      <dgm:spPr/>
    </dgm:pt>
  </dgm:ptLst>
  <dgm:cxnLst>
    <dgm:cxn modelId="{D4C1BB11-76EA-4481-9B1D-E59D475B192E}" srcId="{4705B69F-DD7D-4AFD-98A9-4BA8AF0C4F7B}" destId="{7B000DBB-0D58-4AB6-BFC6-0CE05F2AD324}" srcOrd="0" destOrd="0" parTransId="{20F6D6E5-B174-4B13-84C8-715DE76536B7}" sibTransId="{315CE024-0551-483A-979A-C9A6CD4B3C34}"/>
    <dgm:cxn modelId="{1E500360-357E-48B1-B111-4A22FBB61B88}" type="presOf" srcId="{7B000DBB-0D58-4AB6-BFC6-0CE05F2AD324}" destId="{7008D064-BAEA-4102-B8DE-062266AC346C}" srcOrd="0" destOrd="0" presId="urn:microsoft.com/office/officeart/2005/8/layout/vList2"/>
    <dgm:cxn modelId="{87D38EA8-5988-4875-891F-403B54EA2C23}" type="presOf" srcId="{4705B69F-DD7D-4AFD-98A9-4BA8AF0C4F7B}" destId="{F954C3FC-C081-4A84-825F-92042EC3C0B6}" srcOrd="0" destOrd="0" presId="urn:microsoft.com/office/officeart/2005/8/layout/vList2"/>
    <dgm:cxn modelId="{CEF7133C-325E-420C-8590-0AF04608EEC6}" type="presParOf" srcId="{F954C3FC-C081-4A84-825F-92042EC3C0B6}" destId="{7008D064-BAEA-4102-B8DE-062266AC346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705B69F-DD7D-4AFD-98A9-4BA8AF0C4F7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7B000DBB-0D58-4AB6-BFC6-0CE05F2AD324}">
      <dgm:prSet phldr="0" custT="1"/>
      <dgm:spPr/>
      <dgm:t>
        <a:bodyPr/>
        <a:lstStyle/>
        <a:p>
          <a:pPr algn="ctr" rtl="0"/>
          <a:r>
            <a:rPr lang="en-US" sz="2800" b="1" dirty="0">
              <a:latin typeface="Calibri"/>
            </a:rPr>
            <a:t>Further information about Statutory ME role and Legislation</a:t>
          </a:r>
          <a:endParaRPr lang="en-US" sz="2800" b="1" dirty="0"/>
        </a:p>
      </dgm:t>
    </dgm:pt>
    <dgm:pt modelId="{20F6D6E5-B174-4B13-84C8-715DE76536B7}" type="parTrans" cxnId="{D4C1BB11-76EA-4481-9B1D-E59D475B192E}">
      <dgm:prSet/>
      <dgm:spPr/>
      <dgm:t>
        <a:bodyPr/>
        <a:lstStyle/>
        <a:p>
          <a:endParaRPr lang="en-GB"/>
        </a:p>
      </dgm:t>
    </dgm:pt>
    <dgm:pt modelId="{315CE024-0551-483A-979A-C9A6CD4B3C34}" type="sibTrans" cxnId="{D4C1BB11-76EA-4481-9B1D-E59D475B192E}">
      <dgm:prSet/>
      <dgm:spPr/>
      <dgm:t>
        <a:bodyPr/>
        <a:lstStyle/>
        <a:p>
          <a:endParaRPr lang="en-GB"/>
        </a:p>
      </dgm:t>
    </dgm:pt>
    <dgm:pt modelId="{F954C3FC-C081-4A84-825F-92042EC3C0B6}" type="pres">
      <dgm:prSet presAssocID="{4705B69F-DD7D-4AFD-98A9-4BA8AF0C4F7B}" presName="linear" presStyleCnt="0">
        <dgm:presLayoutVars>
          <dgm:animLvl val="lvl"/>
          <dgm:resizeHandles val="exact"/>
        </dgm:presLayoutVars>
      </dgm:prSet>
      <dgm:spPr/>
    </dgm:pt>
    <dgm:pt modelId="{7008D064-BAEA-4102-B8DE-062266AC346C}" type="pres">
      <dgm:prSet presAssocID="{7B000DBB-0D58-4AB6-BFC6-0CE05F2AD324}" presName="parentText" presStyleLbl="node1" presStyleIdx="0" presStyleCnt="1" custLinFactNeighborY="-10423">
        <dgm:presLayoutVars>
          <dgm:chMax val="0"/>
          <dgm:bulletEnabled val="1"/>
        </dgm:presLayoutVars>
      </dgm:prSet>
      <dgm:spPr/>
    </dgm:pt>
  </dgm:ptLst>
  <dgm:cxnLst>
    <dgm:cxn modelId="{D4C1BB11-76EA-4481-9B1D-E59D475B192E}" srcId="{4705B69F-DD7D-4AFD-98A9-4BA8AF0C4F7B}" destId="{7B000DBB-0D58-4AB6-BFC6-0CE05F2AD324}" srcOrd="0" destOrd="0" parTransId="{20F6D6E5-B174-4B13-84C8-715DE76536B7}" sibTransId="{315CE024-0551-483A-979A-C9A6CD4B3C34}"/>
    <dgm:cxn modelId="{1E500360-357E-48B1-B111-4A22FBB61B88}" type="presOf" srcId="{7B000DBB-0D58-4AB6-BFC6-0CE05F2AD324}" destId="{7008D064-BAEA-4102-B8DE-062266AC346C}" srcOrd="0" destOrd="0" presId="urn:microsoft.com/office/officeart/2005/8/layout/vList2"/>
    <dgm:cxn modelId="{87D38EA8-5988-4875-891F-403B54EA2C23}" type="presOf" srcId="{4705B69F-DD7D-4AFD-98A9-4BA8AF0C4F7B}" destId="{F954C3FC-C081-4A84-825F-92042EC3C0B6}" srcOrd="0" destOrd="0" presId="urn:microsoft.com/office/officeart/2005/8/layout/vList2"/>
    <dgm:cxn modelId="{CEF7133C-325E-420C-8590-0AF04608EEC6}" type="presParOf" srcId="{F954C3FC-C081-4A84-825F-92042EC3C0B6}" destId="{7008D064-BAEA-4102-B8DE-062266AC346C}"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16E35D-A87D-431F-8976-0232CF66672D}">
      <dsp:nvSpPr>
        <dsp:cNvPr id="0" name=""/>
        <dsp:cNvSpPr/>
      </dsp:nvSpPr>
      <dsp:spPr>
        <a:xfrm>
          <a:off x="0" y="552512"/>
          <a:ext cx="9893680" cy="15970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rtl="0">
            <a:lnSpc>
              <a:spcPct val="90000"/>
            </a:lnSpc>
            <a:spcBef>
              <a:spcPct val="0"/>
            </a:spcBef>
            <a:spcAft>
              <a:spcPct val="35000"/>
            </a:spcAft>
            <a:buNone/>
          </a:pPr>
          <a:r>
            <a:rPr lang="en-GB" sz="4000" b="1" kern="1200" dirty="0">
              <a:latin typeface="+mn-lt"/>
            </a:rPr>
            <a:t>Medical Examiners (MEs) Regulations from 9th September 2024</a:t>
          </a:r>
        </a:p>
      </dsp:txBody>
      <dsp:txXfrm>
        <a:off x="77962" y="630474"/>
        <a:ext cx="9737756" cy="14411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F38488-4331-4D4B-AF50-E6E4A9705AE0}">
      <dsp:nvSpPr>
        <dsp:cNvPr id="0" name=""/>
        <dsp:cNvSpPr/>
      </dsp:nvSpPr>
      <dsp:spPr>
        <a:xfrm>
          <a:off x="0" y="539"/>
          <a:ext cx="8229600" cy="1141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US" sz="2800" b="1" kern="1200" dirty="0">
              <a:latin typeface="+mn-lt"/>
            </a:rPr>
            <a:t>Role of the Medical Examiner</a:t>
          </a:r>
          <a:endParaRPr lang="en-GB" sz="2800" kern="1200" dirty="0">
            <a:latin typeface="+mn-lt"/>
          </a:endParaRPr>
        </a:p>
      </dsp:txBody>
      <dsp:txXfrm>
        <a:off x="55744" y="56283"/>
        <a:ext cx="8118112" cy="10304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16E35D-A87D-431F-8976-0232CF66672D}">
      <dsp:nvSpPr>
        <dsp:cNvPr id="0" name=""/>
        <dsp:cNvSpPr/>
      </dsp:nvSpPr>
      <dsp:spPr>
        <a:xfrm>
          <a:off x="0" y="472935"/>
          <a:ext cx="7918648"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GB" sz="2800" b="1" kern="1200" dirty="0">
              <a:latin typeface="Calibri"/>
            </a:rPr>
            <a:t>Commencement date</a:t>
          </a:r>
          <a:r>
            <a:rPr lang="en-GB" sz="2800" b="1" kern="1200" dirty="0">
              <a:solidFill>
                <a:srgbClr val="010000"/>
              </a:solidFill>
              <a:latin typeface="Calibri"/>
            </a:rPr>
            <a:t> </a:t>
          </a:r>
          <a:r>
            <a:rPr lang="en-GB" sz="2800" b="1" kern="1200" dirty="0">
              <a:latin typeface="Calibri"/>
            </a:rPr>
            <a:t>for the</a:t>
          </a:r>
          <a:r>
            <a:rPr lang="en-GB" sz="2800" b="1" kern="1200" dirty="0">
              <a:solidFill>
                <a:srgbClr val="010000"/>
              </a:solidFill>
              <a:latin typeface="Calibri"/>
            </a:rPr>
            <a:t> </a:t>
          </a:r>
          <a:r>
            <a:rPr lang="en-GB" sz="2800" b="1" kern="1200" dirty="0">
              <a:latin typeface="Calibri"/>
            </a:rPr>
            <a:t>statutory</a:t>
          </a:r>
          <a:r>
            <a:rPr lang="en-GB" sz="2800" b="1" kern="1200" dirty="0">
              <a:solidFill>
                <a:srgbClr val="010000"/>
              </a:solidFill>
              <a:latin typeface="Calibri"/>
            </a:rPr>
            <a:t> </a:t>
          </a:r>
          <a:r>
            <a:rPr lang="en-GB" sz="2800" b="1" kern="1200" dirty="0">
              <a:latin typeface="Calibri"/>
            </a:rPr>
            <a:t>Medical</a:t>
          </a:r>
          <a:r>
            <a:rPr lang="en-GB" sz="2800" b="1" kern="1200" dirty="0">
              <a:solidFill>
                <a:srgbClr val="010000"/>
              </a:solidFill>
              <a:latin typeface="Calibri"/>
            </a:rPr>
            <a:t> </a:t>
          </a:r>
          <a:r>
            <a:rPr lang="en-GB" sz="2800" b="1" kern="1200" dirty="0">
              <a:latin typeface="Calibri"/>
            </a:rPr>
            <a:t>Examiner</a:t>
          </a:r>
          <a:r>
            <a:rPr lang="en-GB" sz="2800" b="1" kern="1200" dirty="0">
              <a:solidFill>
                <a:srgbClr val="010000"/>
              </a:solidFill>
              <a:latin typeface="Calibri"/>
            </a:rPr>
            <a:t> </a:t>
          </a:r>
          <a:r>
            <a:rPr lang="en-GB" sz="2800" b="1" kern="1200" dirty="0">
              <a:latin typeface="Calibri"/>
            </a:rPr>
            <a:t>System</a:t>
          </a:r>
          <a:endParaRPr lang="en-GB" sz="2800" b="1" kern="1200" dirty="0"/>
        </a:p>
      </dsp:txBody>
      <dsp:txXfrm>
        <a:off x="59399" y="532334"/>
        <a:ext cx="7799850" cy="10980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08D064-BAEA-4102-B8DE-062266AC346C}">
      <dsp:nvSpPr>
        <dsp:cNvPr id="0" name=""/>
        <dsp:cNvSpPr/>
      </dsp:nvSpPr>
      <dsp:spPr>
        <a:xfrm>
          <a:off x="0" y="0"/>
          <a:ext cx="8291264" cy="59711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US" sz="2800" b="1" kern="1200" dirty="0">
              <a:latin typeface="Calibri"/>
            </a:rPr>
            <a:t>Summary of Key Changes in the statutory system</a:t>
          </a:r>
          <a:endParaRPr lang="en-US" sz="2800" b="1" kern="1200" dirty="0"/>
        </a:p>
      </dsp:txBody>
      <dsp:txXfrm>
        <a:off x="29149" y="29149"/>
        <a:ext cx="8232966" cy="5388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08D064-BAEA-4102-B8DE-062266AC346C}">
      <dsp:nvSpPr>
        <dsp:cNvPr id="0" name=""/>
        <dsp:cNvSpPr/>
      </dsp:nvSpPr>
      <dsp:spPr>
        <a:xfrm>
          <a:off x="0" y="0"/>
          <a:ext cx="10338427" cy="7300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US" sz="2800" b="1" kern="1200" dirty="0">
              <a:latin typeface="Calibri"/>
            </a:rPr>
            <a:t>Further information about Statutory ME role and Legislation</a:t>
          </a:r>
          <a:endParaRPr lang="en-US" sz="2800" b="1" kern="1200" dirty="0"/>
        </a:p>
      </dsp:txBody>
      <dsp:txXfrm>
        <a:off x="35640" y="35640"/>
        <a:ext cx="10267147" cy="6588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A4168A-7A04-4BA8-9D0C-770C2F46637F}" type="datetimeFigureOut">
              <a:t>7/19/2024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9E602C-8367-4B5E-99E4-8C41CBFFC159}" type="slidenum">
              <a:t>‹#›</a:t>
            </a:fld>
            <a:endParaRPr lang="en-US"/>
          </a:p>
        </p:txBody>
      </p:sp>
    </p:spTree>
    <p:extLst>
      <p:ext uri="{BB962C8B-B14F-4D97-AF65-F5344CB8AC3E}">
        <p14:creationId xmlns:p14="http://schemas.microsoft.com/office/powerpoint/2010/main" val="3698737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EA33B155-8DE4-439D-B075-00E4301A2048}" type="slidenum">
              <a:rPr lang="en-GB" smtClean="0"/>
              <a:t>2</a:t>
            </a:fld>
            <a:endParaRPr lang="en-GB"/>
          </a:p>
        </p:txBody>
      </p:sp>
    </p:spTree>
    <p:extLst>
      <p:ext uri="{BB962C8B-B14F-4D97-AF65-F5344CB8AC3E}">
        <p14:creationId xmlns:p14="http://schemas.microsoft.com/office/powerpoint/2010/main" val="2288899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A33B155-8DE4-439D-B075-00E4301A2048}" type="slidenum">
              <a:rPr lang="en-GB" smtClean="0"/>
              <a:t>3</a:t>
            </a:fld>
            <a:endParaRPr lang="en-GB"/>
          </a:p>
        </p:txBody>
      </p:sp>
    </p:spTree>
    <p:extLst>
      <p:ext uri="{BB962C8B-B14F-4D97-AF65-F5344CB8AC3E}">
        <p14:creationId xmlns:p14="http://schemas.microsoft.com/office/powerpoint/2010/main" val="429466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4B7B368-8C0C-45C2-93BC-3C6C8BC40511}" type="slidenum">
              <a:rPr lang="en-GB" smtClean="0"/>
              <a:t>5</a:t>
            </a:fld>
            <a:endParaRPr lang="en-GB"/>
          </a:p>
        </p:txBody>
      </p:sp>
    </p:spTree>
    <p:extLst>
      <p:ext uri="{BB962C8B-B14F-4D97-AF65-F5344CB8AC3E}">
        <p14:creationId xmlns:p14="http://schemas.microsoft.com/office/powerpoint/2010/main" val="3573817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713C88B-613D-4F6D-BCD4-1E851A162575}" type="datetimeFigureOut">
              <a:rPr lang="en-GB" smtClean="0"/>
              <a:t>19/07/2024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593221-BE57-4C98-B9F8-A6035FEF4E5F}" type="slidenum">
              <a:rPr lang="en-GB" smtClean="0"/>
              <a:t>‹#›</a:t>
            </a:fld>
            <a:endParaRPr lang="en-GB"/>
          </a:p>
        </p:txBody>
      </p:sp>
    </p:spTree>
    <p:extLst>
      <p:ext uri="{BB962C8B-B14F-4D97-AF65-F5344CB8AC3E}">
        <p14:creationId xmlns:p14="http://schemas.microsoft.com/office/powerpoint/2010/main" val="282595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713C88B-613D-4F6D-BCD4-1E851A162575}" type="datetimeFigureOut">
              <a:rPr lang="en-GB" smtClean="0"/>
              <a:t>19/07/2024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593221-BE57-4C98-B9F8-A6035FEF4E5F}" type="slidenum">
              <a:rPr lang="en-GB" smtClean="0"/>
              <a:t>‹#›</a:t>
            </a:fld>
            <a:endParaRPr lang="en-GB"/>
          </a:p>
        </p:txBody>
      </p:sp>
    </p:spTree>
    <p:extLst>
      <p:ext uri="{BB962C8B-B14F-4D97-AF65-F5344CB8AC3E}">
        <p14:creationId xmlns:p14="http://schemas.microsoft.com/office/powerpoint/2010/main" val="464270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713C88B-613D-4F6D-BCD4-1E851A162575}" type="datetimeFigureOut">
              <a:rPr lang="en-GB" smtClean="0"/>
              <a:t>19/07/2024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593221-BE57-4C98-B9F8-A6035FEF4E5F}" type="slidenum">
              <a:rPr lang="en-GB" smtClean="0"/>
              <a:t>‹#›</a:t>
            </a:fld>
            <a:endParaRPr lang="en-GB"/>
          </a:p>
        </p:txBody>
      </p:sp>
    </p:spTree>
    <p:extLst>
      <p:ext uri="{BB962C8B-B14F-4D97-AF65-F5344CB8AC3E}">
        <p14:creationId xmlns:p14="http://schemas.microsoft.com/office/powerpoint/2010/main" val="944703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713C88B-613D-4F6D-BCD4-1E851A162575}" type="datetimeFigureOut">
              <a:rPr lang="en-GB" smtClean="0"/>
              <a:t>19/07/2024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593221-BE57-4C98-B9F8-A6035FEF4E5F}" type="slidenum">
              <a:rPr lang="en-GB" smtClean="0"/>
              <a:t>‹#›</a:t>
            </a:fld>
            <a:endParaRPr lang="en-GB"/>
          </a:p>
        </p:txBody>
      </p:sp>
    </p:spTree>
    <p:extLst>
      <p:ext uri="{BB962C8B-B14F-4D97-AF65-F5344CB8AC3E}">
        <p14:creationId xmlns:p14="http://schemas.microsoft.com/office/powerpoint/2010/main" val="117567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13C88B-613D-4F6D-BCD4-1E851A162575}" type="datetimeFigureOut">
              <a:rPr lang="en-GB" smtClean="0"/>
              <a:t>19/07/2024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593221-BE57-4C98-B9F8-A6035FEF4E5F}" type="slidenum">
              <a:rPr lang="en-GB" smtClean="0"/>
              <a:t>‹#›</a:t>
            </a:fld>
            <a:endParaRPr lang="en-GB"/>
          </a:p>
        </p:txBody>
      </p:sp>
    </p:spTree>
    <p:extLst>
      <p:ext uri="{BB962C8B-B14F-4D97-AF65-F5344CB8AC3E}">
        <p14:creationId xmlns:p14="http://schemas.microsoft.com/office/powerpoint/2010/main" val="3552952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713C88B-613D-4F6D-BCD4-1E851A162575}" type="datetimeFigureOut">
              <a:rPr lang="en-GB" smtClean="0"/>
              <a:t>19/07/2024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593221-BE57-4C98-B9F8-A6035FEF4E5F}" type="slidenum">
              <a:rPr lang="en-GB" smtClean="0"/>
              <a:t>‹#›</a:t>
            </a:fld>
            <a:endParaRPr lang="en-GB"/>
          </a:p>
        </p:txBody>
      </p:sp>
    </p:spTree>
    <p:extLst>
      <p:ext uri="{BB962C8B-B14F-4D97-AF65-F5344CB8AC3E}">
        <p14:creationId xmlns:p14="http://schemas.microsoft.com/office/powerpoint/2010/main" val="3965133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713C88B-613D-4F6D-BCD4-1E851A162575}" type="datetimeFigureOut">
              <a:rPr lang="en-GB" smtClean="0"/>
              <a:t>19/07/2024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A593221-BE57-4C98-B9F8-A6035FEF4E5F}" type="slidenum">
              <a:rPr lang="en-GB" smtClean="0"/>
              <a:t>‹#›</a:t>
            </a:fld>
            <a:endParaRPr lang="en-GB"/>
          </a:p>
        </p:txBody>
      </p:sp>
    </p:spTree>
    <p:extLst>
      <p:ext uri="{BB962C8B-B14F-4D97-AF65-F5344CB8AC3E}">
        <p14:creationId xmlns:p14="http://schemas.microsoft.com/office/powerpoint/2010/main" val="4055539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713C88B-613D-4F6D-BCD4-1E851A162575}" type="datetimeFigureOut">
              <a:rPr lang="en-GB" smtClean="0"/>
              <a:t>19/07/2024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A593221-BE57-4C98-B9F8-A6035FEF4E5F}" type="slidenum">
              <a:rPr lang="en-GB" smtClean="0"/>
              <a:t>‹#›</a:t>
            </a:fld>
            <a:endParaRPr lang="en-GB"/>
          </a:p>
        </p:txBody>
      </p:sp>
    </p:spTree>
    <p:extLst>
      <p:ext uri="{BB962C8B-B14F-4D97-AF65-F5344CB8AC3E}">
        <p14:creationId xmlns:p14="http://schemas.microsoft.com/office/powerpoint/2010/main" val="96246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13C88B-613D-4F6D-BCD4-1E851A162575}" type="datetimeFigureOut">
              <a:rPr lang="en-GB" smtClean="0"/>
              <a:t>19/07/2024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A593221-BE57-4C98-B9F8-A6035FEF4E5F}" type="slidenum">
              <a:rPr lang="en-GB" smtClean="0"/>
              <a:t>‹#›</a:t>
            </a:fld>
            <a:endParaRPr lang="en-GB"/>
          </a:p>
        </p:txBody>
      </p:sp>
    </p:spTree>
    <p:extLst>
      <p:ext uri="{BB962C8B-B14F-4D97-AF65-F5344CB8AC3E}">
        <p14:creationId xmlns:p14="http://schemas.microsoft.com/office/powerpoint/2010/main" val="907900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13C88B-613D-4F6D-BCD4-1E851A162575}" type="datetimeFigureOut">
              <a:rPr lang="en-GB" smtClean="0"/>
              <a:t>19/07/2024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593221-BE57-4C98-B9F8-A6035FEF4E5F}" type="slidenum">
              <a:rPr lang="en-GB" smtClean="0"/>
              <a:t>‹#›</a:t>
            </a:fld>
            <a:endParaRPr lang="en-GB"/>
          </a:p>
        </p:txBody>
      </p:sp>
    </p:spTree>
    <p:extLst>
      <p:ext uri="{BB962C8B-B14F-4D97-AF65-F5344CB8AC3E}">
        <p14:creationId xmlns:p14="http://schemas.microsoft.com/office/powerpoint/2010/main" val="317905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13C88B-613D-4F6D-BCD4-1E851A162575}" type="datetimeFigureOut">
              <a:rPr lang="en-GB" smtClean="0"/>
              <a:t>19/07/2024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593221-BE57-4C98-B9F8-A6035FEF4E5F}" type="slidenum">
              <a:rPr lang="en-GB" smtClean="0"/>
              <a:t>‹#›</a:t>
            </a:fld>
            <a:endParaRPr lang="en-GB"/>
          </a:p>
        </p:txBody>
      </p:sp>
    </p:spTree>
    <p:extLst>
      <p:ext uri="{BB962C8B-B14F-4D97-AF65-F5344CB8AC3E}">
        <p14:creationId xmlns:p14="http://schemas.microsoft.com/office/powerpoint/2010/main" val="2372438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13C88B-613D-4F6D-BCD4-1E851A162575}" type="datetimeFigureOut">
              <a:rPr lang="en-GB" smtClean="0"/>
              <a:t>19/07/2024</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593221-BE57-4C98-B9F8-A6035FEF4E5F}" type="slidenum">
              <a:rPr lang="en-GB" smtClean="0"/>
              <a:t>‹#›</a:t>
            </a:fld>
            <a:endParaRPr lang="en-GB"/>
          </a:p>
        </p:txBody>
      </p:sp>
    </p:spTree>
    <p:extLst>
      <p:ext uri="{BB962C8B-B14F-4D97-AF65-F5344CB8AC3E}">
        <p14:creationId xmlns:p14="http://schemas.microsoft.com/office/powerpoint/2010/main" val="995882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mailto:swbh.me-office@nhs.net" TargetMode="Externa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hyperlink" Target="https://gbr01.safelinks.protection.outlook.com/?url=https://www.gov.uk/government/collections/death-certification-reform-and-the-introduction-of-medical-examiners&amp;data=05|02|clairejones21@nhs.net|bac2696d5eb141ba8b4208dc5d7b1075|37c354b285b047f5b22207b48d774ee3|0|0|638488030333329357|Unknown|TWFpbGZsb3d8eyJWIjoiMC4wLjAwMDAiLCJQIjoiV2luMzIiLCJBTiI6Ik1haWwiLCJXVCI6Mn0%3D|0|||&amp;sdata=q8I2ofhV0wWZrj823SFnTGbN%2Bhrjy8xRcJzOiy8DCVI%3D&amp;reserved=0" TargetMode="External"/><Relationship Id="rId7" Type="http://schemas.openxmlformats.org/officeDocument/2006/relationships/diagramColors" Target="../diagrams/colors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hyperlink" Target="https://www.gov.uk/government/publications/changes-to-the-death-certification-process/an-overview-of-the-death-certification-reforms" TargetMode="External"/><Relationship Id="rId7" Type="http://schemas.openxmlformats.org/officeDocument/2006/relationships/diagramData" Target="../diagrams/data5.xml"/><Relationship Id="rId2" Type="http://schemas.openxmlformats.org/officeDocument/2006/relationships/hyperlink" Target="https://www.legislation.gov.uk/uksi/2024/492/contents/made" TargetMode="External"/><Relationship Id="rId1" Type="http://schemas.openxmlformats.org/officeDocument/2006/relationships/slideLayout" Target="../slideLayouts/slideLayout2.xml"/><Relationship Id="rId6" Type="http://schemas.openxmlformats.org/officeDocument/2006/relationships/hyperlink" Target="https://www.gov.uk/government/publications/morecambe-bay-investigation-report" TargetMode="External"/><Relationship Id="rId11" Type="http://schemas.microsoft.com/office/2007/relationships/diagramDrawing" Target="../diagrams/drawing5.xml"/><Relationship Id="rId5" Type="http://schemas.openxmlformats.org/officeDocument/2006/relationships/hyperlink" Target="https://www.gov.uk/government/publications/report-of-the-mid-staffordshire-nhs-foundation-trust-public-inquiry" TargetMode="External"/><Relationship Id="rId10" Type="http://schemas.openxmlformats.org/officeDocument/2006/relationships/diagramColors" Target="../diagrams/colors5.xml"/><Relationship Id="rId4" Type="http://schemas.openxmlformats.org/officeDocument/2006/relationships/hyperlink" Target="https://www.gov.uk/government/publications/the-shipman-inquiry-third-report-death-certification-and-the-investigation-of-deaths-by-coroners" TargetMode="External"/><Relationship Id="rId9"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802686523"/>
              </p:ext>
            </p:extLst>
          </p:nvPr>
        </p:nvGraphicFramePr>
        <p:xfrm>
          <a:off x="1149159" y="643466"/>
          <a:ext cx="9893681" cy="2702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ubtitle 2"/>
          <p:cNvSpPr>
            <a:spLocks/>
          </p:cNvSpPr>
          <p:nvPr/>
        </p:nvSpPr>
        <p:spPr>
          <a:xfrm>
            <a:off x="1815660" y="4595111"/>
            <a:ext cx="8546951" cy="1619422"/>
          </a:xfrm>
          <a:prstGeom prst="rect">
            <a:avLst/>
          </a:prstGeom>
        </p:spPr>
        <p:txBody>
          <a:bodyPr lIns="91440" tIns="45720" rIns="91440" bIns="45720" anchor="t">
            <a:normAutofit fontScale="92500" lnSpcReduction="20000"/>
          </a:bodyPr>
          <a:lstStyle/>
          <a:p>
            <a:pPr defTabSz="1133856">
              <a:spcAft>
                <a:spcPts val="600"/>
              </a:spcAft>
            </a:pPr>
            <a:r>
              <a:rPr lang="en-US" sz="2450" b="1">
                <a:solidFill>
                  <a:schemeClr val="bg1">
                    <a:lumMod val="50000"/>
                  </a:schemeClr>
                </a:solidFill>
                <a:cs typeface="Calibri"/>
              </a:rPr>
              <a:t>SWBH </a:t>
            </a:r>
            <a:r>
              <a:rPr lang="en-US" sz="2450" b="1" kern="1200">
                <a:solidFill>
                  <a:schemeClr val="bg1">
                    <a:lumMod val="50000"/>
                  </a:schemeClr>
                </a:solidFill>
                <a:latin typeface="+mn-lt"/>
                <a:ea typeface="+mn-ea"/>
                <a:cs typeface="Calibri"/>
              </a:rPr>
              <a:t>Medical Examiner Team</a:t>
            </a:r>
          </a:p>
          <a:p>
            <a:pPr defTabSz="1133856">
              <a:spcAft>
                <a:spcPts val="600"/>
              </a:spcAft>
            </a:pPr>
            <a:r>
              <a:rPr lang="en-US" sz="2450" b="1" dirty="0">
                <a:solidFill>
                  <a:schemeClr val="bg1">
                    <a:lumMod val="50000"/>
                  </a:schemeClr>
                </a:solidFill>
                <a:ea typeface="Calibri"/>
                <a:cs typeface="Calibri"/>
                <a:hlinkClick r:id="rId7">
                  <a:extLst>
                    <a:ext uri="{A12FA001-AC4F-418D-AE19-62706E023703}">
                      <ahyp:hlinkClr xmlns:ahyp="http://schemas.microsoft.com/office/drawing/2018/hyperlinkcolor" val="tx"/>
                    </a:ext>
                  </a:extLst>
                </a:hlinkClick>
              </a:rPr>
              <a:t>swbh.me-office@nhs.net</a:t>
            </a:r>
            <a:endParaRPr lang="en-US" b="1">
              <a:solidFill>
                <a:schemeClr val="bg1">
                  <a:lumMod val="50000"/>
                </a:schemeClr>
              </a:solidFill>
              <a:ea typeface="Calibri"/>
              <a:cs typeface="Calibri"/>
            </a:endParaRPr>
          </a:p>
          <a:p>
            <a:pPr defTabSz="1133856">
              <a:spcAft>
                <a:spcPts val="600"/>
              </a:spcAft>
            </a:pPr>
            <a:r>
              <a:rPr lang="en-US" sz="2450" b="1" dirty="0">
                <a:solidFill>
                  <a:schemeClr val="bg1">
                    <a:lumMod val="50000"/>
                  </a:schemeClr>
                </a:solidFill>
                <a:ea typeface="Calibri"/>
                <a:cs typeface="Calibri"/>
              </a:rPr>
              <a:t>0121 507 3473/3099</a:t>
            </a:r>
          </a:p>
          <a:p>
            <a:pPr defTabSz="1133856">
              <a:spcAft>
                <a:spcPts val="600"/>
              </a:spcAft>
            </a:pPr>
            <a:r>
              <a:rPr lang="en-US" sz="2480" b="1" dirty="0">
                <a:solidFill>
                  <a:schemeClr val="bg1">
                    <a:lumMod val="50000"/>
                  </a:schemeClr>
                </a:solidFill>
                <a:cs typeface="Calibri"/>
              </a:rPr>
              <a:t>Jul</a:t>
            </a:r>
            <a:r>
              <a:rPr lang="en-US" sz="2480" b="1" kern="1200" dirty="0">
                <a:solidFill>
                  <a:schemeClr val="bg1">
                    <a:lumMod val="50000"/>
                  </a:schemeClr>
                </a:solidFill>
                <a:latin typeface="+mn-lt"/>
                <a:ea typeface="+mn-ea"/>
                <a:cs typeface="Calibri"/>
              </a:rPr>
              <a:t>y 2024</a:t>
            </a:r>
          </a:p>
          <a:p>
            <a:pPr>
              <a:spcAft>
                <a:spcPts val="600"/>
              </a:spcAft>
            </a:pPr>
            <a:endParaRPr lang="en-GB" sz="2000" b="1" dirty="0">
              <a:solidFill>
                <a:schemeClr val="bg1">
                  <a:lumMod val="50000"/>
                </a:schemeClr>
              </a:solidFill>
            </a:endParaRPr>
          </a:p>
        </p:txBody>
      </p:sp>
    </p:spTree>
    <p:extLst>
      <p:ext uri="{BB962C8B-B14F-4D97-AF65-F5344CB8AC3E}">
        <p14:creationId xmlns:p14="http://schemas.microsoft.com/office/powerpoint/2010/main" val="3798220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241613158"/>
              </p:ext>
            </p:extLst>
          </p:nvPr>
        </p:nvGraphicFramePr>
        <p:xfrm>
          <a:off x="1981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2"/>
          <p:cNvSpPr>
            <a:spLocks noGrp="1"/>
          </p:cNvSpPr>
          <p:nvPr>
            <p:ph idx="1"/>
          </p:nvPr>
        </p:nvSpPr>
        <p:spPr/>
        <p:txBody>
          <a:bodyPr vert="horz" lIns="91440" tIns="45720" rIns="91440" bIns="45720" rtlCol="0" anchor="t">
            <a:normAutofit fontScale="25000" lnSpcReduction="20000"/>
          </a:bodyPr>
          <a:lstStyle/>
          <a:p>
            <a:pPr marL="457200" lvl="1" indent="0">
              <a:lnSpc>
                <a:spcPct val="170000"/>
              </a:lnSpc>
              <a:buNone/>
            </a:pPr>
            <a:r>
              <a:rPr lang="en-GB" sz="8000" dirty="0">
                <a:cs typeface="Calibri"/>
              </a:rPr>
              <a:t>The Medical Examiner aim is to:</a:t>
            </a:r>
            <a:endParaRPr lang="en-US" dirty="0"/>
          </a:p>
          <a:p>
            <a:pPr lvl="2">
              <a:lnSpc>
                <a:spcPct val="170000"/>
              </a:lnSpc>
            </a:pPr>
            <a:r>
              <a:rPr lang="en-GB" sz="8000" dirty="0">
                <a:cs typeface="Calibri"/>
              </a:rPr>
              <a:t>Agree the proposed cause of death and the overall accuracy of the medical certificate of cause of death (MCCD) with the doctor completing it</a:t>
            </a:r>
            <a:endParaRPr lang="en-US" sz="8000" dirty="0">
              <a:cs typeface="Calibri"/>
            </a:endParaRPr>
          </a:p>
          <a:p>
            <a:pPr lvl="2">
              <a:lnSpc>
                <a:spcPct val="170000"/>
              </a:lnSpc>
            </a:pPr>
            <a:r>
              <a:rPr lang="en-GB" sz="8000" dirty="0">
                <a:cs typeface="Calibri"/>
              </a:rPr>
              <a:t>Discuss the cause of death with bereaved family and establish if they have questions or any concerns with care before death</a:t>
            </a:r>
          </a:p>
          <a:p>
            <a:pPr lvl="2">
              <a:lnSpc>
                <a:spcPct val="170000"/>
              </a:lnSpc>
            </a:pPr>
            <a:r>
              <a:rPr lang="en-GB" sz="8000" dirty="0">
                <a:cs typeface="Calibri"/>
              </a:rPr>
              <a:t>Act as a medical advice resource for the local coroner</a:t>
            </a:r>
          </a:p>
          <a:p>
            <a:pPr lvl="2">
              <a:lnSpc>
                <a:spcPct val="170000"/>
              </a:lnSpc>
            </a:pPr>
            <a:r>
              <a:rPr lang="en-GB" sz="8000" dirty="0">
                <a:cs typeface="Calibri"/>
              </a:rPr>
              <a:t>Identify cases for further review under local mortality arrangements and contribute to other clinical governance processes (SJR and Learning from Deaths)</a:t>
            </a:r>
            <a:endParaRPr lang="en-US" sz="8000" dirty="0">
              <a:cs typeface="Calibri"/>
            </a:endParaRPr>
          </a:p>
          <a:p>
            <a:pPr fontAlgn="base"/>
            <a:endParaRPr lang="en-US" dirty="0"/>
          </a:p>
          <a:p>
            <a:pPr fontAlgn="base"/>
            <a:endParaRPr lang="en-GB" dirty="0"/>
          </a:p>
          <a:p>
            <a:pPr fontAlgn="base"/>
            <a:endParaRPr lang="en-US" dirty="0"/>
          </a:p>
          <a:p>
            <a:r>
              <a:rPr lang="en-GB" dirty="0"/>
              <a:t> </a:t>
            </a:r>
          </a:p>
        </p:txBody>
      </p:sp>
    </p:spTree>
    <p:extLst>
      <p:ext uri="{BB962C8B-B14F-4D97-AF65-F5344CB8AC3E}">
        <p14:creationId xmlns:p14="http://schemas.microsoft.com/office/powerpoint/2010/main" val="3005307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lIns="91440" tIns="45720" rIns="91440" bIns="45720" rtlCol="0" anchor="t">
            <a:noAutofit/>
          </a:bodyPr>
          <a:lstStyle/>
          <a:p>
            <a:pPr marL="0" indent="0" algn="ctr" fontAlgn="base">
              <a:buNone/>
            </a:pPr>
            <a:endParaRPr lang="en-GB" sz="1600" b="1">
              <a:solidFill>
                <a:srgbClr val="0B0C0C"/>
              </a:solidFill>
              <a:ea typeface="+mn-lt"/>
              <a:cs typeface="Calibri"/>
            </a:endParaRPr>
          </a:p>
          <a:p>
            <a:endParaRPr lang="en-GB" sz="1600" b="1">
              <a:solidFill>
                <a:srgbClr val="242424"/>
              </a:solidFill>
              <a:latin typeface="Calibri"/>
              <a:ea typeface="+mn-lt"/>
              <a:cs typeface="Arial"/>
            </a:endParaRPr>
          </a:p>
          <a:p>
            <a:r>
              <a:rPr lang="en-GB" sz="1800">
                <a:solidFill>
                  <a:srgbClr val="0B0C0C"/>
                </a:solidFill>
                <a:latin typeface="Calibri"/>
                <a:ea typeface="+mn-lt"/>
                <a:cs typeface="Calibri"/>
              </a:rPr>
              <a:t>The death certification system in England and Wales has remained largely unchanged for over 50 years.</a:t>
            </a:r>
          </a:p>
          <a:p>
            <a:pPr marL="0" indent="0">
              <a:buNone/>
            </a:pPr>
            <a:endParaRPr lang="en-GB" sz="1800">
              <a:solidFill>
                <a:srgbClr val="0B0C0C"/>
              </a:solidFill>
              <a:latin typeface="Calibri"/>
              <a:ea typeface="+mn-lt"/>
              <a:cs typeface="Calibri"/>
            </a:endParaRPr>
          </a:p>
          <a:p>
            <a:r>
              <a:rPr lang="en-GB" sz="1800">
                <a:solidFill>
                  <a:srgbClr val="242424"/>
                </a:solidFill>
                <a:latin typeface="Calibri"/>
                <a:ea typeface="+mn-lt"/>
                <a:cs typeface="Arial"/>
              </a:rPr>
              <a:t>Regulations for the </a:t>
            </a:r>
            <a:r>
              <a:rPr lang="en-GB" sz="1800" u="sng">
                <a:solidFill>
                  <a:srgbClr val="0000FF"/>
                </a:solidFill>
                <a:latin typeface="Calibri"/>
                <a:ea typeface="+mn-lt"/>
                <a:cs typeface="Arial"/>
                <a:hlinkClick r:id="rId3"/>
              </a:rPr>
              <a:t>Death Certification Reforms</a:t>
            </a:r>
            <a:r>
              <a:rPr lang="en-GB" sz="1800">
                <a:solidFill>
                  <a:srgbClr val="242424"/>
                </a:solidFill>
                <a:latin typeface="Calibri"/>
                <a:ea typeface="+mn-lt"/>
                <a:cs typeface="Segoe UI"/>
              </a:rPr>
              <a:t> </a:t>
            </a:r>
            <a:r>
              <a:rPr lang="en-GB" sz="1800">
                <a:solidFill>
                  <a:srgbClr val="242424"/>
                </a:solidFill>
                <a:latin typeface="Calibri"/>
                <a:ea typeface="+mn-lt"/>
                <a:cs typeface="Arial"/>
              </a:rPr>
              <a:t>have been laid in parliament, including the introduction of a statutory medical examiner system. </a:t>
            </a:r>
            <a:endParaRPr lang="en-GB" sz="1800">
              <a:latin typeface="Calibri"/>
              <a:cs typeface="Calibri"/>
            </a:endParaRPr>
          </a:p>
          <a:p>
            <a:endParaRPr lang="en-GB" sz="1800">
              <a:solidFill>
                <a:srgbClr val="242424"/>
              </a:solidFill>
              <a:latin typeface="Calibri"/>
              <a:cs typeface="Arial"/>
            </a:endParaRPr>
          </a:p>
          <a:p>
            <a:r>
              <a:rPr lang="en-GB" sz="1800">
                <a:solidFill>
                  <a:srgbClr val="242424"/>
                </a:solidFill>
                <a:latin typeface="Calibri"/>
                <a:ea typeface="+mn-lt"/>
                <a:cs typeface="Arial"/>
              </a:rPr>
              <a:t>The legislation will come into force on </a:t>
            </a:r>
            <a:r>
              <a:rPr lang="en-GB" sz="1800" b="1">
                <a:solidFill>
                  <a:srgbClr val="242424"/>
                </a:solidFill>
                <a:latin typeface="Calibri"/>
                <a:ea typeface="+mn-lt"/>
                <a:cs typeface="Arial"/>
              </a:rPr>
              <a:t>Monday 9 September 2024</a:t>
            </a:r>
            <a:r>
              <a:rPr lang="en-GB" sz="1800">
                <a:solidFill>
                  <a:srgbClr val="242424"/>
                </a:solidFill>
                <a:latin typeface="Calibri"/>
                <a:ea typeface="+mn-lt"/>
                <a:cs typeface="Arial"/>
              </a:rPr>
              <a:t> meaning independent scrutiny by a medical examiner will become a statutory requirement prior to the registration of all non-coronial deaths in England and Wales from this date.</a:t>
            </a:r>
            <a:endParaRPr lang="en-GB" sz="1800">
              <a:latin typeface="Calibri"/>
              <a:cs typeface="Calibri"/>
            </a:endParaRPr>
          </a:p>
          <a:p>
            <a:endParaRPr lang="en-GB" sz="1800">
              <a:solidFill>
                <a:srgbClr val="0B0C0C"/>
              </a:solidFill>
              <a:latin typeface="Calibri"/>
              <a:ea typeface="+mn-lt"/>
              <a:cs typeface="Calibri"/>
            </a:endParaRPr>
          </a:p>
          <a:p>
            <a:r>
              <a:rPr lang="en-GB" sz="1800">
                <a:solidFill>
                  <a:srgbClr val="0B0C0C"/>
                </a:solidFill>
                <a:ea typeface="+mn-lt"/>
                <a:cs typeface="+mn-lt"/>
              </a:rPr>
              <a:t>An independent review will be carried out for all deaths in England and Wales, without exception. This will either be provided by independent scrutiny by a medical examiner or by investigation by a coroner.</a:t>
            </a:r>
          </a:p>
          <a:p>
            <a:endParaRPr lang="en-GB" sz="1600">
              <a:solidFill>
                <a:srgbClr val="0B0C0C"/>
              </a:solidFill>
              <a:ea typeface="+mn-lt"/>
              <a:cs typeface="+mn-lt"/>
            </a:endParaRPr>
          </a:p>
          <a:p>
            <a:endParaRPr lang="en-GB" sz="1600">
              <a:solidFill>
                <a:srgbClr val="0B0C0C"/>
              </a:solidFill>
              <a:cs typeface="Calibri"/>
            </a:endParaRPr>
          </a:p>
          <a:p>
            <a:endParaRPr lang="en-GB" sz="1600">
              <a:solidFill>
                <a:srgbClr val="0B0C0C"/>
              </a:solidFill>
              <a:cs typeface="Calibri"/>
            </a:endParaRPr>
          </a:p>
          <a:p>
            <a:endParaRPr lang="en-GB" sz="1600">
              <a:solidFill>
                <a:srgbClr val="0B0C0C"/>
              </a:solidFill>
              <a:cs typeface="Calibri"/>
            </a:endParaRPr>
          </a:p>
          <a:p>
            <a:endParaRPr lang="en-GB" sz="1600">
              <a:ea typeface="Calibri"/>
              <a:cs typeface="Calibri"/>
            </a:endParaRPr>
          </a:p>
          <a:p>
            <a:pPr lvl="0" fontAlgn="base"/>
            <a:endParaRPr lang="en-GB" sz="1600">
              <a:cs typeface="Calibri"/>
            </a:endParaRPr>
          </a:p>
          <a:p>
            <a:pPr fontAlgn="base"/>
            <a:endParaRPr lang="en-US" sz="1600">
              <a:cs typeface="Calibri"/>
            </a:endParaRPr>
          </a:p>
          <a:p>
            <a:pPr marL="0" indent="0">
              <a:buNone/>
            </a:pPr>
            <a:endParaRPr lang="en-GB" sz="1600">
              <a:cs typeface="Calibri"/>
            </a:endParaRPr>
          </a:p>
        </p:txBody>
      </p:sp>
      <p:graphicFrame>
        <p:nvGraphicFramePr>
          <p:cNvPr id="30" name="Diagram 29">
            <a:extLst>
              <a:ext uri="{FF2B5EF4-FFF2-40B4-BE49-F238E27FC236}">
                <a16:creationId xmlns:a16="http://schemas.microsoft.com/office/drawing/2014/main" id="{EC5E4A20-7BA4-0D5B-273D-52100A759B57}"/>
              </a:ext>
            </a:extLst>
          </p:cNvPr>
          <p:cNvGraphicFramePr/>
          <p:nvPr>
            <p:extLst>
              <p:ext uri="{D42A27DB-BD31-4B8C-83A1-F6EECF244321}">
                <p14:modId xmlns:p14="http://schemas.microsoft.com/office/powerpoint/2010/main" val="1100918235"/>
              </p:ext>
            </p:extLst>
          </p:nvPr>
        </p:nvGraphicFramePr>
        <p:xfrm>
          <a:off x="1704975" y="-3175"/>
          <a:ext cx="7918648" cy="216267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509486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9516" y="876523"/>
            <a:ext cx="10102308" cy="5864845"/>
          </a:xfrm>
        </p:spPr>
        <p:txBody>
          <a:bodyPr vert="horz" lIns="91440" tIns="45720" rIns="91440" bIns="45720" rtlCol="0" anchor="t">
            <a:noAutofit/>
          </a:bodyPr>
          <a:lstStyle/>
          <a:p>
            <a:pPr marL="457200" lvl="1" indent="0">
              <a:lnSpc>
                <a:spcPct val="150000"/>
              </a:lnSpc>
              <a:buNone/>
            </a:pPr>
            <a:r>
              <a:rPr lang="en-US" sz="2000" dirty="0">
                <a:solidFill>
                  <a:srgbClr val="0B0C0C"/>
                </a:solidFill>
                <a:ea typeface="+mn-lt"/>
                <a:cs typeface="+mn-lt"/>
              </a:rPr>
              <a:t>The new MCCD will now include:</a:t>
            </a:r>
          </a:p>
          <a:p>
            <a:pPr lvl="1">
              <a:buFont typeface="Arial" panose="020B0604020202020204" pitchFamily="34" charset="0"/>
              <a:buChar char="•"/>
            </a:pPr>
            <a:r>
              <a:rPr lang="en-US" sz="2000" dirty="0">
                <a:solidFill>
                  <a:srgbClr val="0B0C0C"/>
                </a:solidFill>
                <a:ea typeface="+mn-lt"/>
                <a:cs typeface="+mn-lt"/>
              </a:rPr>
              <a:t>Details of the medical examiner who </a:t>
            </a:r>
            <a:r>
              <a:rPr lang="en-US" sz="2000" dirty="0" err="1">
                <a:solidFill>
                  <a:srgbClr val="0B0C0C"/>
                </a:solidFill>
                <a:ea typeface="+mn-lt"/>
                <a:cs typeface="+mn-lt"/>
              </a:rPr>
              <a:t>scrutinised</a:t>
            </a:r>
            <a:r>
              <a:rPr lang="en-US" sz="2000" dirty="0">
                <a:solidFill>
                  <a:srgbClr val="0B0C0C"/>
                </a:solidFill>
                <a:ea typeface="+mn-lt"/>
                <a:cs typeface="+mn-lt"/>
              </a:rPr>
              <a:t> the cause of death</a:t>
            </a:r>
            <a:endParaRPr lang="en-US" sz="2000" dirty="0">
              <a:ea typeface="Calibri"/>
              <a:cs typeface="Calibri"/>
            </a:endParaRPr>
          </a:p>
          <a:p>
            <a:pPr lvl="1">
              <a:buFont typeface="Arial" panose="020B0604020202020204" pitchFamily="34" charset="0"/>
              <a:buChar char="•"/>
            </a:pPr>
            <a:r>
              <a:rPr lang="en-US" sz="2000" dirty="0">
                <a:solidFill>
                  <a:srgbClr val="0B0C0C"/>
                </a:solidFill>
                <a:ea typeface="+mn-lt"/>
                <a:cs typeface="+mn-lt"/>
              </a:rPr>
              <a:t>Ethnicity, as self-declared by the patient on the medical record. If the patient medical record does not include this information, then the attending practitioner can complete it as ‘unknown’ on the MCCD and should not in any circumstance ask for this information from the representative of the deceased</a:t>
            </a:r>
            <a:endParaRPr lang="en-US" sz="2000" dirty="0">
              <a:ea typeface="Calibri"/>
              <a:cs typeface="Calibri"/>
            </a:endParaRPr>
          </a:p>
          <a:p>
            <a:pPr lvl="1">
              <a:buFont typeface="Arial" panose="020B0604020202020204" pitchFamily="34" charset="0"/>
              <a:buChar char="•"/>
            </a:pPr>
            <a:r>
              <a:rPr lang="en-US" sz="2000" dirty="0">
                <a:solidFill>
                  <a:srgbClr val="0B0C0C"/>
                </a:solidFill>
                <a:ea typeface="+mn-lt"/>
                <a:cs typeface="+mn-lt"/>
              </a:rPr>
              <a:t>Maternal deaths - </a:t>
            </a:r>
            <a:r>
              <a:rPr lang="en-GB" sz="2000" dirty="0">
                <a:solidFill>
                  <a:srgbClr val="000000"/>
                </a:solidFill>
                <a:ea typeface="+mn-lt"/>
                <a:cs typeface="+mn-lt"/>
              </a:rPr>
              <a:t>If the patient was pregnant or recently pregnant, will be documented on the MCCD and whether it could have contributed.</a:t>
            </a:r>
            <a:endParaRPr lang="en-US" sz="2000" dirty="0">
              <a:solidFill>
                <a:srgbClr val="000000"/>
              </a:solidFill>
              <a:ea typeface="+mn-lt"/>
              <a:cs typeface="+mn-lt"/>
            </a:endParaRPr>
          </a:p>
          <a:p>
            <a:pPr lvl="1">
              <a:buFont typeface="Arial" panose="020B0604020202020204" pitchFamily="34" charset="0"/>
              <a:buChar char="•"/>
            </a:pPr>
            <a:r>
              <a:rPr lang="en-US" sz="2000" dirty="0">
                <a:solidFill>
                  <a:srgbClr val="0B0C0C"/>
                </a:solidFill>
                <a:ea typeface="+mn-lt"/>
                <a:cs typeface="+mn-lt"/>
              </a:rPr>
              <a:t>A new line, 1d, for the cause of death - bringing the MCCD in line with international standards</a:t>
            </a:r>
            <a:endParaRPr lang="en-US" sz="2000" dirty="0">
              <a:ea typeface="Calibri"/>
              <a:cs typeface="Calibri"/>
            </a:endParaRPr>
          </a:p>
          <a:p>
            <a:pPr lvl="1">
              <a:buFont typeface="Arial" panose="020B0604020202020204" pitchFamily="34" charset="0"/>
              <a:buChar char="•"/>
            </a:pPr>
            <a:endParaRPr lang="en-US" sz="2000" dirty="0">
              <a:solidFill>
                <a:srgbClr val="0B0C0C"/>
              </a:solidFill>
              <a:cs typeface="Calibri"/>
            </a:endParaRPr>
          </a:p>
          <a:p>
            <a:pPr marL="457200" lvl="1" indent="0">
              <a:buNone/>
            </a:pPr>
            <a:r>
              <a:rPr lang="en-US" sz="2000" dirty="0">
                <a:solidFill>
                  <a:srgbClr val="0B0C0C"/>
                </a:solidFill>
                <a:cs typeface="Calibri"/>
              </a:rPr>
              <a:t>There will be no cremation form (</a:t>
            </a:r>
            <a:r>
              <a:rPr lang="en-US" sz="2000" dirty="0" err="1">
                <a:solidFill>
                  <a:srgbClr val="0B0C0C"/>
                </a:solidFill>
                <a:cs typeface="Calibri"/>
              </a:rPr>
              <a:t>Crem</a:t>
            </a:r>
            <a:r>
              <a:rPr lang="en-US" sz="2000" dirty="0">
                <a:solidFill>
                  <a:srgbClr val="0B0C0C"/>
                </a:solidFill>
                <a:cs typeface="Calibri"/>
              </a:rPr>
              <a:t> 4 paperwork) to be completed</a:t>
            </a:r>
            <a:endParaRPr lang="en-US" sz="2000" dirty="0">
              <a:solidFill>
                <a:srgbClr val="000000"/>
              </a:solidFill>
              <a:cs typeface="Calibri"/>
            </a:endParaRPr>
          </a:p>
          <a:p>
            <a:pPr lvl="1">
              <a:buFont typeface="Arial,Sans-Serif" panose="020B0604020202020204" pitchFamily="34" charset="0"/>
              <a:buChar char="•"/>
            </a:pPr>
            <a:r>
              <a:rPr lang="en-US" sz="2000" dirty="0">
                <a:solidFill>
                  <a:srgbClr val="0B0C0C"/>
                </a:solidFill>
                <a:cs typeface="Calibri"/>
              </a:rPr>
              <a:t>Medical devices and implants will be recorded on the MCCD by the attending practitioner, and this will be transferred to the certificate for burial or cremation (contained in the green form) completed by the registrar to inform relevant authorities of the presence of any devices or implants</a:t>
            </a:r>
            <a:endParaRPr lang="en-US" sz="2000" dirty="0">
              <a:cs typeface="Calibri"/>
            </a:endParaRPr>
          </a:p>
          <a:p>
            <a:endParaRPr lang="en-US" sz="1800" dirty="0">
              <a:ea typeface="Calibri"/>
              <a:cs typeface="Calibri"/>
            </a:endParaRPr>
          </a:p>
          <a:p>
            <a:pPr marL="0" indent="0">
              <a:buNone/>
            </a:pPr>
            <a:endParaRPr lang="en-US" sz="1800" dirty="0"/>
          </a:p>
          <a:p>
            <a:pPr marL="0" indent="0">
              <a:buNone/>
            </a:pPr>
            <a:r>
              <a:rPr lang="en-US" sz="1800" b="1" dirty="0"/>
              <a:t>  </a:t>
            </a:r>
            <a:endParaRPr lang="en-US" sz="1800" b="1" dirty="0">
              <a:ea typeface="Calibri"/>
              <a:cs typeface="Calibri"/>
            </a:endParaRPr>
          </a:p>
          <a:p>
            <a:endParaRPr lang="en-GB" sz="1800" dirty="0"/>
          </a:p>
        </p:txBody>
      </p:sp>
      <p:graphicFrame>
        <p:nvGraphicFramePr>
          <p:cNvPr id="49" name="Diagram 48">
            <a:extLst>
              <a:ext uri="{FF2B5EF4-FFF2-40B4-BE49-F238E27FC236}">
                <a16:creationId xmlns:a16="http://schemas.microsoft.com/office/drawing/2014/main" id="{2B128D03-B087-E2B9-9FB5-EEEC815D92A3}"/>
              </a:ext>
            </a:extLst>
          </p:cNvPr>
          <p:cNvGraphicFramePr/>
          <p:nvPr>
            <p:extLst>
              <p:ext uri="{D42A27DB-BD31-4B8C-83A1-F6EECF244321}">
                <p14:modId xmlns:p14="http://schemas.microsoft.com/office/powerpoint/2010/main" val="2440527818"/>
              </p:ext>
            </p:extLst>
          </p:nvPr>
        </p:nvGraphicFramePr>
        <p:xfrm>
          <a:off x="1919536" y="188640"/>
          <a:ext cx="8291264" cy="597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3940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 name="Flowchart: Document 168">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Title 1">
            <a:extLst>
              <a:ext uri="{FF2B5EF4-FFF2-40B4-BE49-F238E27FC236}">
                <a16:creationId xmlns:a16="http://schemas.microsoft.com/office/drawing/2014/main" id="{2470AC44-BE63-5848-372F-65C01F940E8B}"/>
              </a:ext>
            </a:extLst>
          </p:cNvPr>
          <p:cNvSpPr>
            <a:spLocks noGrp="1"/>
          </p:cNvSpPr>
          <p:nvPr>
            <p:ph type="title"/>
          </p:nvPr>
        </p:nvSpPr>
        <p:spPr>
          <a:xfrm>
            <a:off x="838200" y="171162"/>
            <a:ext cx="2840182" cy="2371148"/>
          </a:xfrm>
        </p:spPr>
        <p:txBody>
          <a:bodyPr vert="horz" lIns="91440" tIns="45720" rIns="91440" bIns="45720" rtlCol="0" anchor="ctr">
            <a:normAutofit/>
          </a:bodyPr>
          <a:lstStyle/>
          <a:p>
            <a:pPr algn="l">
              <a:lnSpc>
                <a:spcPct val="90000"/>
              </a:lnSpc>
            </a:pPr>
            <a:r>
              <a:rPr lang="en-US" sz="3200" dirty="0">
                <a:solidFill>
                  <a:srgbClr val="FFFFFF"/>
                </a:solidFill>
                <a:cs typeface="Calibri"/>
              </a:rPr>
              <a:t>SWBH process </a:t>
            </a:r>
            <a:endParaRPr lang="en-US" sz="3200" kern="1200" dirty="0">
              <a:solidFill>
                <a:srgbClr val="FFFFFF"/>
              </a:solidFill>
              <a:latin typeface="+mj-lt"/>
              <a:cs typeface="Calibri"/>
            </a:endParaRPr>
          </a:p>
        </p:txBody>
      </p:sp>
      <p:sp>
        <p:nvSpPr>
          <p:cNvPr id="4" name="Content Placeholder 3">
            <a:extLst>
              <a:ext uri="{FF2B5EF4-FFF2-40B4-BE49-F238E27FC236}">
                <a16:creationId xmlns:a16="http://schemas.microsoft.com/office/drawing/2014/main" id="{4C4F8CE5-6D80-C7E3-B725-2D0E61D262A6}"/>
              </a:ext>
            </a:extLst>
          </p:cNvPr>
          <p:cNvSpPr>
            <a:spLocks/>
          </p:cNvSpPr>
          <p:nvPr/>
        </p:nvSpPr>
        <p:spPr>
          <a:xfrm>
            <a:off x="609600" y="1600201"/>
            <a:ext cx="10972800" cy="4525963"/>
          </a:xfrm>
          <a:prstGeom prst="rect">
            <a:avLst/>
          </a:prstGeom>
        </p:spPr>
        <p:txBody>
          <a:bodyPr/>
          <a:lstStyle/>
          <a:p>
            <a:endParaRPr lang="en-US"/>
          </a:p>
        </p:txBody>
      </p:sp>
      <p:sp>
        <p:nvSpPr>
          <p:cNvPr id="7" name="Flowchart: Process 6"/>
          <p:cNvSpPr/>
          <p:nvPr/>
        </p:nvSpPr>
        <p:spPr>
          <a:xfrm>
            <a:off x="6029476" y="640080"/>
            <a:ext cx="2932708" cy="32998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832104">
              <a:spcAft>
                <a:spcPts val="600"/>
              </a:spcAft>
            </a:pPr>
            <a:r>
              <a:rPr lang="en-US" sz="1001" kern="1200">
                <a:solidFill>
                  <a:schemeClr val="lt1"/>
                </a:solidFill>
                <a:latin typeface="+mn-lt"/>
                <a:ea typeface="+mn-ea"/>
                <a:cs typeface="+mn-cs"/>
              </a:rPr>
              <a:t>Verification of Death</a:t>
            </a:r>
            <a:endParaRPr lang="en-US" sz="1100">
              <a:ea typeface="Calibri"/>
              <a:cs typeface="Calibri"/>
            </a:endParaRPr>
          </a:p>
        </p:txBody>
      </p:sp>
      <p:sp>
        <p:nvSpPr>
          <p:cNvPr id="9" name="Flowchart: Process 8"/>
          <p:cNvSpPr/>
          <p:nvPr/>
        </p:nvSpPr>
        <p:spPr>
          <a:xfrm>
            <a:off x="5761960" y="1114469"/>
            <a:ext cx="3512004" cy="63183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832104">
              <a:spcAft>
                <a:spcPts val="600"/>
              </a:spcAft>
            </a:pPr>
            <a:r>
              <a:rPr lang="en-US" sz="1001" kern="1200" dirty="0">
                <a:solidFill>
                  <a:srgbClr val="FFFFFF"/>
                </a:solidFill>
                <a:latin typeface="Calibri"/>
                <a:ea typeface="+mn-ea"/>
                <a:cs typeface="+mn-cs"/>
              </a:rPr>
              <a:t>Qualified Attending Practitioner (QAP)  to ensure cause of death is discussed and agreed with the responsible consultant</a:t>
            </a:r>
            <a:r>
              <a:rPr lang="en-US" sz="1001" kern="1200" dirty="0">
                <a:solidFill>
                  <a:schemeClr val="lt1"/>
                </a:solidFill>
                <a:latin typeface="Calibri"/>
                <a:ea typeface="+mn-ea"/>
                <a:cs typeface="Calibri"/>
              </a:rPr>
              <a:t> and documented on Unity​</a:t>
            </a:r>
            <a:endParaRPr lang="en-US" sz="1100" dirty="0">
              <a:ea typeface="Calibri"/>
              <a:cs typeface="Calibri"/>
            </a:endParaRPr>
          </a:p>
        </p:txBody>
      </p:sp>
      <p:sp>
        <p:nvSpPr>
          <p:cNvPr id="10" name="Flowchart: Process 9"/>
          <p:cNvSpPr/>
          <p:nvPr/>
        </p:nvSpPr>
        <p:spPr>
          <a:xfrm>
            <a:off x="5856320" y="1938865"/>
            <a:ext cx="3279020" cy="50073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832104" fontAlgn="base">
              <a:spcAft>
                <a:spcPts val="600"/>
              </a:spcAft>
            </a:pPr>
            <a:r>
              <a:rPr lang="en-US" sz="1001" kern="1200" dirty="0">
                <a:solidFill>
                  <a:schemeClr val="lt1"/>
                </a:solidFill>
                <a:latin typeface="+mn-lt"/>
                <a:ea typeface="+mn-ea"/>
                <a:cs typeface="Calibri"/>
              </a:rPr>
              <a:t>QAP attends Certificate Office </a:t>
            </a:r>
            <a:r>
              <a:rPr lang="en-US" sz="1001" b="1" kern="1200" dirty="0">
                <a:solidFill>
                  <a:schemeClr val="lt1"/>
                </a:solidFill>
                <a:latin typeface="+mn-lt"/>
                <a:ea typeface="+mn-ea"/>
                <a:cs typeface="Calibri"/>
              </a:rPr>
              <a:t>ASAP</a:t>
            </a:r>
            <a:r>
              <a:rPr lang="en-US" sz="1001" kern="1200" dirty="0">
                <a:solidFill>
                  <a:schemeClr val="lt1"/>
                </a:solidFill>
                <a:latin typeface="+mn-lt"/>
                <a:ea typeface="+mn-ea"/>
                <a:cs typeface="Calibri"/>
              </a:rPr>
              <a:t> to discuss with ME and complete MCCD</a:t>
            </a:r>
            <a:endParaRPr lang="en-US" sz="1100" dirty="0">
              <a:ea typeface="Calibri"/>
              <a:cs typeface="Calibri"/>
            </a:endParaRPr>
          </a:p>
        </p:txBody>
      </p:sp>
      <p:sp>
        <p:nvSpPr>
          <p:cNvPr id="12" name="Flowchart: Process 11"/>
          <p:cNvSpPr/>
          <p:nvPr/>
        </p:nvSpPr>
        <p:spPr>
          <a:xfrm>
            <a:off x="6148353" y="2621214"/>
            <a:ext cx="2759492" cy="39598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2104" fontAlgn="base">
              <a:spcAft>
                <a:spcPts val="600"/>
              </a:spcAft>
            </a:pPr>
            <a:r>
              <a:rPr lang="en-US" sz="1001" kern="1200" dirty="0">
                <a:solidFill>
                  <a:schemeClr val="lt1"/>
                </a:solidFill>
                <a:latin typeface="+mn-lt"/>
                <a:ea typeface="+mn-ea"/>
                <a:cs typeface="+mn-cs"/>
              </a:rPr>
              <a:t>Scrutiny of medical records by ME</a:t>
            </a:r>
            <a:endParaRPr lang="en-US" sz="1100" dirty="0"/>
          </a:p>
        </p:txBody>
      </p:sp>
      <p:sp>
        <p:nvSpPr>
          <p:cNvPr id="14" name="Flowchart: Process 13"/>
          <p:cNvSpPr/>
          <p:nvPr/>
        </p:nvSpPr>
        <p:spPr>
          <a:xfrm>
            <a:off x="4976214" y="3916554"/>
            <a:ext cx="1976126" cy="37589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832104" fontAlgn="base">
              <a:spcAft>
                <a:spcPts val="600"/>
              </a:spcAft>
            </a:pPr>
            <a:r>
              <a:rPr lang="en-GB" sz="1001" kern="1200">
                <a:solidFill>
                  <a:schemeClr val="lt1"/>
                </a:solidFill>
                <a:latin typeface="+mn-lt"/>
                <a:ea typeface="+mn-ea"/>
                <a:cs typeface="+mn-cs"/>
              </a:rPr>
              <a:t>Discussion with NOK by ME/MEO</a:t>
            </a:r>
            <a:endParaRPr lang="en-GB" sz="1100"/>
          </a:p>
        </p:txBody>
      </p:sp>
      <p:sp>
        <p:nvSpPr>
          <p:cNvPr id="15" name="Flowchart: Process 14"/>
          <p:cNvSpPr/>
          <p:nvPr/>
        </p:nvSpPr>
        <p:spPr>
          <a:xfrm>
            <a:off x="5898372" y="4517513"/>
            <a:ext cx="1452888" cy="31660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2104" fontAlgn="base">
              <a:spcAft>
                <a:spcPts val="600"/>
              </a:spcAft>
            </a:pPr>
            <a:r>
              <a:rPr lang="en-GB" sz="1001" kern="1200" dirty="0">
                <a:solidFill>
                  <a:schemeClr val="lt1"/>
                </a:solidFill>
                <a:latin typeface="+mn-lt"/>
                <a:ea typeface="+mn-ea"/>
                <a:cs typeface="+mn-cs"/>
              </a:rPr>
              <a:t>NOK disagrees and/or concern raised</a:t>
            </a:r>
            <a:endParaRPr lang="en-GB" sz="1100" dirty="0"/>
          </a:p>
        </p:txBody>
      </p:sp>
      <p:sp>
        <p:nvSpPr>
          <p:cNvPr id="16" name="Flowchart: Process 15"/>
          <p:cNvSpPr/>
          <p:nvPr/>
        </p:nvSpPr>
        <p:spPr>
          <a:xfrm>
            <a:off x="4340181" y="5823232"/>
            <a:ext cx="3116381" cy="3956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832104">
              <a:spcAft>
                <a:spcPts val="600"/>
              </a:spcAft>
            </a:pPr>
            <a:r>
              <a:rPr lang="en-US" sz="1001" kern="1200">
                <a:solidFill>
                  <a:schemeClr val="lt1"/>
                </a:solidFill>
                <a:latin typeface="+mn-lt"/>
                <a:ea typeface="+mn-ea"/>
                <a:cs typeface="+mn-cs"/>
              </a:rPr>
              <a:t>MCCD scanned to Registry Office </a:t>
            </a:r>
            <a:endParaRPr lang="en-GB" sz="1100">
              <a:ea typeface="Calibri"/>
              <a:cs typeface="Calibri"/>
            </a:endParaRPr>
          </a:p>
        </p:txBody>
      </p:sp>
      <p:sp>
        <p:nvSpPr>
          <p:cNvPr id="17" name="Flowchart: Process 16"/>
          <p:cNvSpPr/>
          <p:nvPr/>
        </p:nvSpPr>
        <p:spPr>
          <a:xfrm>
            <a:off x="4648858" y="3307926"/>
            <a:ext cx="2240750" cy="39829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2104" fontAlgn="base">
              <a:spcAft>
                <a:spcPts val="600"/>
              </a:spcAft>
            </a:pPr>
            <a:r>
              <a:rPr lang="en-US" sz="1001" kern="1200" dirty="0">
                <a:solidFill>
                  <a:schemeClr val="lt1"/>
                </a:solidFill>
                <a:latin typeface="+mn-lt"/>
                <a:ea typeface="+mn-ea"/>
                <a:cs typeface="+mn-cs"/>
              </a:rPr>
              <a:t>Acceptable/natural cause of death</a:t>
            </a:r>
            <a:endParaRPr lang="en-US" sz="1100" dirty="0"/>
          </a:p>
        </p:txBody>
      </p:sp>
      <p:sp>
        <p:nvSpPr>
          <p:cNvPr id="18" name="Flowchart: Process 17"/>
          <p:cNvSpPr/>
          <p:nvPr/>
        </p:nvSpPr>
        <p:spPr>
          <a:xfrm>
            <a:off x="4414910" y="5114289"/>
            <a:ext cx="2870637" cy="42811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832104" fontAlgn="base">
              <a:spcAft>
                <a:spcPts val="600"/>
              </a:spcAft>
            </a:pPr>
            <a:r>
              <a:rPr lang="en-GB" sz="1001" kern="1200" dirty="0">
                <a:solidFill>
                  <a:schemeClr val="lt1"/>
                </a:solidFill>
                <a:latin typeface="+mn-lt"/>
                <a:ea typeface="+mn-ea"/>
                <a:cs typeface="+mn-cs"/>
              </a:rPr>
              <a:t>MCCD completed by QAP and countersigned by ME</a:t>
            </a:r>
            <a:endParaRPr lang="en-GB" sz="1100" dirty="0"/>
          </a:p>
        </p:txBody>
      </p:sp>
      <p:sp>
        <p:nvSpPr>
          <p:cNvPr id="19" name="Flowchart: Process 18"/>
          <p:cNvSpPr/>
          <p:nvPr/>
        </p:nvSpPr>
        <p:spPr>
          <a:xfrm>
            <a:off x="8740711" y="3333291"/>
            <a:ext cx="2177922" cy="39829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2104" fontAlgn="base">
              <a:spcAft>
                <a:spcPts val="600"/>
              </a:spcAft>
            </a:pPr>
            <a:r>
              <a:rPr lang="en-GB" sz="1001" kern="1200">
                <a:solidFill>
                  <a:schemeClr val="lt1"/>
                </a:solidFill>
                <a:latin typeface="+mn-lt"/>
                <a:ea typeface="+mn-ea"/>
                <a:cs typeface="+mn-cs"/>
              </a:rPr>
              <a:t>No definite cause of death/unnatural cause of death</a:t>
            </a:r>
            <a:endParaRPr lang="en-GB" sz="1100"/>
          </a:p>
        </p:txBody>
      </p:sp>
      <p:sp>
        <p:nvSpPr>
          <p:cNvPr id="20" name="Flowchart: Process 19"/>
          <p:cNvSpPr/>
          <p:nvPr/>
        </p:nvSpPr>
        <p:spPr>
          <a:xfrm>
            <a:off x="4400773" y="4512053"/>
            <a:ext cx="1290735" cy="32752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2104" fontAlgn="base">
              <a:spcAft>
                <a:spcPts val="600"/>
              </a:spcAft>
            </a:pPr>
            <a:r>
              <a:rPr lang="en-GB" sz="1001" kern="1200">
                <a:solidFill>
                  <a:schemeClr val="lt1"/>
                </a:solidFill>
                <a:latin typeface="+mn-lt"/>
                <a:ea typeface="+mn-ea"/>
                <a:cs typeface="+mn-cs"/>
              </a:rPr>
              <a:t>NOK agrees</a:t>
            </a:r>
            <a:endParaRPr lang="en-GB" sz="1100"/>
          </a:p>
        </p:txBody>
      </p:sp>
      <p:sp>
        <p:nvSpPr>
          <p:cNvPr id="21" name="Flowchart: Process 20"/>
          <p:cNvSpPr/>
          <p:nvPr/>
        </p:nvSpPr>
        <p:spPr>
          <a:xfrm>
            <a:off x="8608716" y="4099015"/>
            <a:ext cx="2507910" cy="40967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2104">
              <a:spcAft>
                <a:spcPts val="600"/>
              </a:spcAft>
            </a:pPr>
            <a:r>
              <a:rPr lang="en-GB" sz="1001" kern="1200" dirty="0">
                <a:solidFill>
                  <a:schemeClr val="lt1"/>
                </a:solidFill>
                <a:latin typeface="+mn-lt"/>
                <a:ea typeface="+mn-ea"/>
                <a:cs typeface="+mn-cs"/>
              </a:rPr>
              <a:t>Coroner referral made by QAP via online portal</a:t>
            </a:r>
            <a:endParaRPr lang="en-GB" sz="1100" dirty="0"/>
          </a:p>
        </p:txBody>
      </p:sp>
      <p:sp>
        <p:nvSpPr>
          <p:cNvPr id="22" name="Flowchart: Process 21"/>
          <p:cNvSpPr/>
          <p:nvPr/>
        </p:nvSpPr>
        <p:spPr>
          <a:xfrm>
            <a:off x="8899720" y="4805895"/>
            <a:ext cx="1727910" cy="30839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2104" fontAlgn="base">
              <a:spcAft>
                <a:spcPts val="600"/>
              </a:spcAft>
            </a:pPr>
            <a:r>
              <a:rPr lang="en-US" sz="1001" kern="1200">
                <a:solidFill>
                  <a:schemeClr val="lt1"/>
                </a:solidFill>
                <a:latin typeface="+mn-lt"/>
                <a:ea typeface="+mn-ea"/>
                <a:cs typeface="+mn-cs"/>
              </a:rPr>
              <a:t>Outcome PM/Inquest</a:t>
            </a:r>
            <a:endParaRPr lang="en-US" sz="1100"/>
          </a:p>
        </p:txBody>
      </p:sp>
      <p:sp>
        <p:nvSpPr>
          <p:cNvPr id="24" name="Flowchart: Process 23"/>
          <p:cNvSpPr/>
          <p:nvPr/>
        </p:nvSpPr>
        <p:spPr>
          <a:xfrm>
            <a:off x="8453327" y="5412730"/>
            <a:ext cx="2969894" cy="41050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2104">
              <a:spcAft>
                <a:spcPts val="600"/>
              </a:spcAft>
            </a:pPr>
            <a:r>
              <a:rPr lang="en-GB" sz="1001" kern="1200" dirty="0">
                <a:solidFill>
                  <a:schemeClr val="lt1"/>
                </a:solidFill>
                <a:latin typeface="+mn-lt"/>
                <a:ea typeface="+mn-ea"/>
                <a:cs typeface="+mn-cs"/>
              </a:rPr>
              <a:t>MCCD completed by Coroner Office</a:t>
            </a:r>
            <a:endParaRPr lang="en-GB" sz="1100" dirty="0"/>
          </a:p>
        </p:txBody>
      </p:sp>
      <p:cxnSp>
        <p:nvCxnSpPr>
          <p:cNvPr id="90" name="Elbow Connector 89"/>
          <p:cNvCxnSpPr>
            <a:stCxn id="7" idx="3"/>
            <a:endCxn id="9" idx="3"/>
          </p:cNvCxnSpPr>
          <p:nvPr/>
        </p:nvCxnSpPr>
        <p:spPr>
          <a:xfrm>
            <a:off x="8962184" y="805074"/>
            <a:ext cx="311780" cy="625309"/>
          </a:xfrm>
          <a:prstGeom prst="bentConnector3">
            <a:avLst>
              <a:gd name="adj1" fmla="val 17332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8" name="Elbow Connector 97"/>
          <p:cNvCxnSpPr>
            <a:stCxn id="12" idx="2"/>
            <a:endCxn id="17" idx="3"/>
          </p:cNvCxnSpPr>
          <p:nvPr/>
        </p:nvCxnSpPr>
        <p:spPr>
          <a:xfrm rot="5400000">
            <a:off x="6963919" y="2942892"/>
            <a:ext cx="489873" cy="63849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0" name="Elbow Connector 99"/>
          <p:cNvCxnSpPr/>
          <p:nvPr/>
        </p:nvCxnSpPr>
        <p:spPr>
          <a:xfrm>
            <a:off x="7746443" y="3017203"/>
            <a:ext cx="996167" cy="50877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 name="Elbow Connector 102"/>
          <p:cNvCxnSpPr>
            <a:stCxn id="19" idx="3"/>
            <a:endCxn id="21" idx="3"/>
          </p:cNvCxnSpPr>
          <p:nvPr/>
        </p:nvCxnSpPr>
        <p:spPr>
          <a:xfrm>
            <a:off x="10918633" y="3532437"/>
            <a:ext cx="197993" cy="771414"/>
          </a:xfrm>
          <a:prstGeom prst="bentConnector3">
            <a:avLst>
              <a:gd name="adj1" fmla="val 215459"/>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 name="Elbow Connector 107"/>
          <p:cNvCxnSpPr>
            <a:stCxn id="14" idx="2"/>
            <a:endCxn id="20" idx="0"/>
          </p:cNvCxnSpPr>
          <p:nvPr/>
        </p:nvCxnSpPr>
        <p:spPr>
          <a:xfrm rot="5400000">
            <a:off x="5395405" y="3943181"/>
            <a:ext cx="219609" cy="918137"/>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 name="Elbow Connector 111"/>
          <p:cNvCxnSpPr>
            <a:stCxn id="14" idx="2"/>
            <a:endCxn id="15" idx="0"/>
          </p:cNvCxnSpPr>
          <p:nvPr/>
        </p:nvCxnSpPr>
        <p:spPr>
          <a:xfrm rot="16200000" flipH="1">
            <a:off x="6182013" y="4074709"/>
            <a:ext cx="225069" cy="660539"/>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0" name="Elbow Connector 119"/>
          <p:cNvCxnSpPr>
            <a:stCxn id="15" idx="3"/>
            <a:endCxn id="21" idx="1"/>
          </p:cNvCxnSpPr>
          <p:nvPr/>
        </p:nvCxnSpPr>
        <p:spPr>
          <a:xfrm flipV="1">
            <a:off x="7351261" y="4303852"/>
            <a:ext cx="1257455" cy="37196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4" name="Elbow Connector 133"/>
          <p:cNvCxnSpPr>
            <a:stCxn id="18" idx="1"/>
            <a:endCxn id="16" idx="1"/>
          </p:cNvCxnSpPr>
          <p:nvPr/>
        </p:nvCxnSpPr>
        <p:spPr>
          <a:xfrm rot="10800000" flipV="1">
            <a:off x="4340183" y="5328344"/>
            <a:ext cx="74729" cy="692720"/>
          </a:xfrm>
          <a:prstGeom prst="bentConnector3">
            <a:avLst>
              <a:gd name="adj1" fmla="val 405905"/>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8" name="Elbow Connector 137"/>
          <p:cNvCxnSpPr>
            <a:stCxn id="20" idx="2"/>
            <a:endCxn id="18" idx="0"/>
          </p:cNvCxnSpPr>
          <p:nvPr/>
        </p:nvCxnSpPr>
        <p:spPr>
          <a:xfrm rot="16200000" flipH="1">
            <a:off x="5310831" y="4574890"/>
            <a:ext cx="274709" cy="804089"/>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0" name="Elbow Connector 149"/>
          <p:cNvCxnSpPr>
            <a:stCxn id="17" idx="1"/>
            <a:endCxn id="14" idx="1"/>
          </p:cNvCxnSpPr>
          <p:nvPr/>
        </p:nvCxnSpPr>
        <p:spPr>
          <a:xfrm rot="10800000" flipH="1" flipV="1">
            <a:off x="4648858" y="3507073"/>
            <a:ext cx="327355" cy="597426"/>
          </a:xfrm>
          <a:prstGeom prst="bentConnector3">
            <a:avLst>
              <a:gd name="adj1" fmla="val -6983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 name="Elbow Connector 2"/>
          <p:cNvCxnSpPr>
            <a:stCxn id="9" idx="1"/>
            <a:endCxn id="10" idx="1"/>
          </p:cNvCxnSpPr>
          <p:nvPr/>
        </p:nvCxnSpPr>
        <p:spPr>
          <a:xfrm rot="10800000" flipH="1" flipV="1">
            <a:off x="5761960" y="1430383"/>
            <a:ext cx="94360" cy="758849"/>
          </a:xfrm>
          <a:prstGeom prst="bentConnector3">
            <a:avLst>
              <a:gd name="adj1" fmla="val -242264"/>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Elbow Connector 4"/>
          <p:cNvCxnSpPr>
            <a:stCxn id="10" idx="3"/>
            <a:endCxn id="12" idx="3"/>
          </p:cNvCxnSpPr>
          <p:nvPr/>
        </p:nvCxnSpPr>
        <p:spPr>
          <a:xfrm flipH="1">
            <a:off x="8907845" y="2189233"/>
            <a:ext cx="227495" cy="629975"/>
          </a:xfrm>
          <a:prstGeom prst="bentConnector3">
            <a:avLst>
              <a:gd name="adj1" fmla="val -10048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stCxn id="21" idx="2"/>
          </p:cNvCxnSpPr>
          <p:nvPr/>
        </p:nvCxnSpPr>
        <p:spPr>
          <a:xfrm>
            <a:off x="9862671" y="4508688"/>
            <a:ext cx="0" cy="2972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22" idx="2"/>
          </p:cNvCxnSpPr>
          <p:nvPr/>
        </p:nvCxnSpPr>
        <p:spPr>
          <a:xfrm>
            <a:off x="9763675" y="5114289"/>
            <a:ext cx="0" cy="2984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 name="Rounded Rectangle 1"/>
          <p:cNvSpPr/>
          <p:nvPr/>
        </p:nvSpPr>
        <p:spPr>
          <a:xfrm>
            <a:off x="1581150" y="3507073"/>
            <a:ext cx="2305050" cy="29604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t>Rapid Release(RR) (Full details TBC)</a:t>
            </a:r>
          </a:p>
          <a:p>
            <a:pPr algn="ctr"/>
            <a:r>
              <a:rPr lang="en-US" sz="1100" dirty="0"/>
              <a:t>RR can be facilitated between 08:00 – 20:00 only if the death has been reviewed  and MCCD signed  by an ME </a:t>
            </a:r>
          </a:p>
          <a:p>
            <a:pPr algn="ctr"/>
            <a:r>
              <a:rPr lang="en-US" sz="1100" dirty="0"/>
              <a:t> </a:t>
            </a:r>
          </a:p>
          <a:p>
            <a:pPr algn="ctr"/>
            <a:r>
              <a:rPr lang="en-US" sz="1100" dirty="0"/>
              <a:t>Completion of MCCDs would be undertaken:  </a:t>
            </a:r>
          </a:p>
          <a:p>
            <a:pPr algn="ctr"/>
            <a:r>
              <a:rPr lang="en-US" sz="1100" dirty="0"/>
              <a:t>Monday – Friday : 08:00 –16:00 </a:t>
            </a:r>
          </a:p>
          <a:p>
            <a:pPr algn="ctr"/>
            <a:r>
              <a:rPr lang="en-US" sz="1100" dirty="0"/>
              <a:t>and </a:t>
            </a:r>
          </a:p>
          <a:p>
            <a:pPr algn="ctr"/>
            <a:r>
              <a:rPr lang="en-US" sz="1100" dirty="0"/>
              <a:t>09:00 – 12:00 weekends/ BHs </a:t>
            </a:r>
            <a:endParaRPr lang="en-GB" sz="1100" b="1" dirty="0"/>
          </a:p>
        </p:txBody>
      </p:sp>
    </p:spTree>
    <p:extLst>
      <p:ext uri="{BB962C8B-B14F-4D97-AF65-F5344CB8AC3E}">
        <p14:creationId xmlns:p14="http://schemas.microsoft.com/office/powerpoint/2010/main" val="1907129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lIns="91440" tIns="45720" rIns="91440" bIns="45720" rtlCol="0" anchor="t">
            <a:normAutofit/>
          </a:bodyPr>
          <a:lstStyle/>
          <a:p>
            <a:pPr fontAlgn="base"/>
            <a:endParaRPr lang="en-US" sz="2000">
              <a:cs typeface="Calibri"/>
            </a:endParaRPr>
          </a:p>
          <a:p>
            <a:r>
              <a:rPr lang="en-US" sz="2000" dirty="0">
                <a:hlinkClick r:id="rId2"/>
              </a:rPr>
              <a:t>The Medical Certificate of Cause of Death Regulations 2024 (legislation.gov.uk)</a:t>
            </a:r>
            <a:endParaRPr lang="en-US" sz="2000">
              <a:cs typeface="Calibri"/>
            </a:endParaRPr>
          </a:p>
          <a:p>
            <a:r>
              <a:rPr lang="en-US" sz="2000" dirty="0">
                <a:hlinkClick r:id="rId3"/>
              </a:rPr>
              <a:t>An overview of the death certification reforms - GOV.UK (www.gov.uk)</a:t>
            </a:r>
            <a:endParaRPr lang="en-US" sz="2000">
              <a:cs typeface="Calibri"/>
            </a:endParaRPr>
          </a:p>
          <a:p>
            <a:pPr>
              <a:buFont typeface="Arial"/>
              <a:buChar char="•"/>
            </a:pPr>
            <a:endParaRPr lang="en-US" sz="2000">
              <a:cs typeface="Calibri"/>
            </a:endParaRPr>
          </a:p>
          <a:p>
            <a:pPr>
              <a:buFont typeface="Arial"/>
              <a:buChar char="•"/>
            </a:pPr>
            <a:endParaRPr lang="en-US" sz="1800">
              <a:solidFill>
                <a:srgbClr val="000000"/>
              </a:solidFill>
              <a:cs typeface="Calibri"/>
            </a:endParaRPr>
          </a:p>
          <a:p>
            <a:pPr>
              <a:buFont typeface="Arial"/>
              <a:buChar char="•"/>
            </a:pPr>
            <a:r>
              <a:rPr lang="en-GB" sz="1800" dirty="0">
                <a:solidFill>
                  <a:srgbClr val="0B0C0C"/>
                </a:solidFill>
                <a:cs typeface="Calibri"/>
              </a:rPr>
              <a:t>The importance of death certification reform and the introduction of medical examiners has been underlined in numerous reports and inquiries including the:</a:t>
            </a:r>
            <a:endParaRPr lang="en-US" sz="1800">
              <a:cs typeface="Calibri"/>
            </a:endParaRPr>
          </a:p>
          <a:p>
            <a:pPr>
              <a:buFont typeface="Arial"/>
              <a:buChar char="•"/>
            </a:pPr>
            <a:r>
              <a:rPr lang="en-GB" sz="1800" dirty="0">
                <a:cs typeface="Calibri"/>
                <a:hlinkClick r:id="rId4"/>
              </a:rPr>
              <a:t>Shipman Inquiry third report</a:t>
            </a:r>
            <a:endParaRPr lang="en-GB" sz="1800">
              <a:cs typeface="Calibri"/>
            </a:endParaRPr>
          </a:p>
          <a:p>
            <a:pPr>
              <a:buFont typeface="Arial"/>
              <a:buChar char="•"/>
            </a:pPr>
            <a:r>
              <a:rPr lang="en-GB" sz="1800" dirty="0">
                <a:cs typeface="Calibri"/>
                <a:hlinkClick r:id="rId5"/>
              </a:rPr>
              <a:t>Report of the Mid Staffordshire NHS Foundation Trust Public Inquiry</a:t>
            </a:r>
            <a:endParaRPr lang="en-GB" sz="1800">
              <a:cs typeface="Calibri"/>
            </a:endParaRPr>
          </a:p>
          <a:p>
            <a:pPr>
              <a:buFont typeface="Arial"/>
              <a:buChar char="•"/>
            </a:pPr>
            <a:r>
              <a:rPr lang="en-GB" sz="1800" dirty="0">
                <a:cs typeface="Calibri"/>
                <a:hlinkClick r:id="rId6"/>
              </a:rPr>
              <a:t>Morecambe Bay Investigation report</a:t>
            </a:r>
            <a:endParaRPr lang="en-GB" sz="1800">
              <a:cs typeface="Calibri"/>
            </a:endParaRPr>
          </a:p>
          <a:p>
            <a:pPr marL="0" indent="0">
              <a:buNone/>
            </a:pPr>
            <a:endParaRPr lang="en-GB" sz="1800" dirty="0">
              <a:cs typeface="Calibri"/>
            </a:endParaRPr>
          </a:p>
          <a:p>
            <a:pPr marL="0" indent="0">
              <a:buNone/>
            </a:pPr>
            <a:endParaRPr lang="en-GB" sz="2000">
              <a:cs typeface="Calibri"/>
            </a:endParaRPr>
          </a:p>
        </p:txBody>
      </p:sp>
      <p:graphicFrame>
        <p:nvGraphicFramePr>
          <p:cNvPr id="5" name="Diagram 4">
            <a:extLst>
              <a:ext uri="{FF2B5EF4-FFF2-40B4-BE49-F238E27FC236}">
                <a16:creationId xmlns:a16="http://schemas.microsoft.com/office/drawing/2014/main" id="{A13338F9-710F-3EB4-9E00-0B8C842957C0}"/>
              </a:ext>
            </a:extLst>
          </p:cNvPr>
          <p:cNvGraphicFramePr/>
          <p:nvPr>
            <p:extLst>
              <p:ext uri="{D42A27DB-BD31-4B8C-83A1-F6EECF244321}">
                <p14:modId xmlns:p14="http://schemas.microsoft.com/office/powerpoint/2010/main" val="1847749852"/>
              </p:ext>
            </p:extLst>
          </p:nvPr>
        </p:nvGraphicFramePr>
        <p:xfrm>
          <a:off x="759477" y="325117"/>
          <a:ext cx="10338428" cy="74529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416902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E4A930A6E5A344282B554ACDDF099FD" ma:contentTypeVersion="8" ma:contentTypeDescription="Create a new document." ma:contentTypeScope="" ma:versionID="9d868267de5d291cbe29d053cd16d19b">
  <xsd:schema xmlns:xsd="http://www.w3.org/2001/XMLSchema" xmlns:xs="http://www.w3.org/2001/XMLSchema" xmlns:p="http://schemas.microsoft.com/office/2006/metadata/properties" xmlns:ns1="http://schemas.microsoft.com/sharepoint/v3" xmlns:ns2="e1a7b19e-8f40-4b1b-8032-2019e52b5738" xmlns:ns3="c494f7df-4eb4-4ee4-8a67-d0c31278cb10" targetNamespace="http://schemas.microsoft.com/office/2006/metadata/properties" ma:root="true" ma:fieldsID="903088940cb6445982047b76b7c22379" ns1:_="" ns2:_="" ns3:_="">
    <xsd:import namespace="http://schemas.microsoft.com/sharepoint/v3"/>
    <xsd:import namespace="e1a7b19e-8f40-4b1b-8032-2019e52b5738"/>
    <xsd:import namespace="c494f7df-4eb4-4ee4-8a67-d0c31278cb10"/>
    <xsd:element name="properties">
      <xsd:complexType>
        <xsd:sequence>
          <xsd:element name="documentManagement">
            <xsd:complexType>
              <xsd:all>
                <xsd:element ref="ns2:_dlc_DocId" minOccurs="0"/>
                <xsd:element ref="ns2:_dlc_DocIdUrl" minOccurs="0"/>
                <xsd:element ref="ns2:_dlc_DocIdPersistId" minOccurs="0"/>
                <xsd:element ref="ns1:_ip_UnifiedCompliancePolicyProperties" minOccurs="0"/>
                <xsd:element ref="ns1:_ip_UnifiedCompliancePolicyUIAction" minOccurs="0"/>
                <xsd:element ref="ns3:MediaServiceMetadata" minOccurs="0"/>
                <xsd:element ref="ns3:MediaServiceFastMetadata" minOccurs="0"/>
                <xsd:element ref="ns3:MediaServiceObjectDetectorVersions" minOccurs="0"/>
                <xsd:element ref="ns3:MediaServiceSearchProperties"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1" nillable="true" ma:displayName="Unified Compliance Policy Properties" ma:hidden="true" ma:internalName="_ip_UnifiedCompliancePolicyProperties">
      <xsd:simpleType>
        <xsd:restriction base="dms:Note"/>
      </xsd:simpleType>
    </xsd:element>
    <xsd:element name="_ip_UnifiedCompliancePolicyUIAction" ma:index="1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a7b19e-8f40-4b1b-8032-2019e52b573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494f7df-4eb4-4ee4-8a67-d0c31278cb10"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SearchProperties" ma:index="1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dlc_DocId xmlns="e1a7b19e-8f40-4b1b-8032-2019e52b5738">E7ZJXASEW7JW-1010088226-769</_dlc_DocId>
    <_dlc_DocIdUrl xmlns="e1a7b19e-8f40-4b1b-8032-2019e52b5738">
      <Url>https://nhs.sharepoint.com/sites/RXK_MEO/_layouts/15/DocIdRedir.aspx?ID=E7ZJXASEW7JW-1010088226-769</Url>
      <Description>E7ZJXASEW7JW-1010088226-769</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A1119CA-98CE-4A78-9CCB-E6825A9C33A1}">
  <ds:schemaRefs>
    <ds:schemaRef ds:uri="c494f7df-4eb4-4ee4-8a67-d0c31278cb10"/>
    <ds:schemaRef ds:uri="e1a7b19e-8f40-4b1b-8032-2019e52b573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7520AB2-5EFC-4463-85F4-E5457BB22D3E}">
  <ds:schemaRefs>
    <ds:schemaRef ds:uri="http://schemas.microsoft.com/office/2006/documentManagement/types"/>
    <ds:schemaRef ds:uri="http://schemas.microsoft.com/sharepoint/v3"/>
    <ds:schemaRef ds:uri="http://purl.org/dc/elements/1.1/"/>
    <ds:schemaRef ds:uri="e1a7b19e-8f40-4b1b-8032-2019e52b5738"/>
    <ds:schemaRef ds:uri="http://schemas.microsoft.com/office/infopath/2007/PartnerControls"/>
    <ds:schemaRef ds:uri="http://schemas.openxmlformats.org/package/2006/metadata/core-properties"/>
    <ds:schemaRef ds:uri="http://purl.org/dc/terms/"/>
    <ds:schemaRef ds:uri="c494f7df-4eb4-4ee4-8a67-d0c31278cb10"/>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12569D25-7CF7-461D-8F22-3339763882E6}">
  <ds:schemaRefs>
    <ds:schemaRef ds:uri="http://schemas.microsoft.com/sharepoint/v3/contenttype/forms"/>
  </ds:schemaRefs>
</ds:datastoreItem>
</file>

<file path=customXml/itemProps4.xml><?xml version="1.0" encoding="utf-8"?>
<ds:datastoreItem xmlns:ds="http://schemas.openxmlformats.org/officeDocument/2006/customXml" ds:itemID="{868FA0D1-8FD9-49B7-94DA-C86D52D39317}">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TotalTime>123</TotalTime>
  <Words>292</Words>
  <Application>Microsoft Office PowerPoint</Application>
  <PresentationFormat>Widescreen</PresentationFormat>
  <Paragraphs>76</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SWBH process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Uke.Perpetual</dc:creator>
  <cp:lastModifiedBy>Uke.Perpetual</cp:lastModifiedBy>
  <cp:revision>75</cp:revision>
  <dcterms:created xsi:type="dcterms:W3CDTF">2013-07-15T20:26:40Z</dcterms:created>
  <dcterms:modified xsi:type="dcterms:W3CDTF">2024-07-19T09:16:11Z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0x010100AE4A930A6E5A344282B554ACDDF099FD</vt:lpwstr>
  </property>
  <property fmtid="{D5CDD505-2E9C-101B-9397-08002B2CF9AE}" pid="3" name="_dlc_DocIdItemGuid">
    <vt:lpwstr>46a640cd-78cf-4717-b7b9-f4105d439ad9</vt:lpwstr>
  </property>
</Properties>
</file>