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26" r:id="rId5"/>
  </p:sldMasterIdLst>
  <p:notesMasterIdLst>
    <p:notesMasterId r:id="rId8"/>
  </p:notesMasterIdLst>
  <p:handoutMasterIdLst>
    <p:handoutMasterId r:id="rId9"/>
  </p:handoutMasterIdLst>
  <p:sldIdLst>
    <p:sldId id="259" r:id="rId6"/>
    <p:sldId id="261" r:id="rId7"/>
  </p:sldIdLst>
  <p:sldSz cx="12192000" cy="6858000"/>
  <p:notesSz cx="6858000" cy="9144000"/>
  <p:embeddedFontLst>
    <p:embeddedFont>
      <p:font typeface="Arial Black" panose="020B0A04020102020204" pitchFamily="34" charset="0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97E603-89CA-9086-3214-2E22915B1E1A}" name="HORWILL, Emily (SANDWELL AND WEST BIRMINGHAM HOSPITALS NHS TRUST)" initials="" userId="S::emily.horwill@nhs.net::bf5c72a6-8b0d-4b80-a4fe-436787e61f5a" providerId="AD"/>
  <p188:author id="{8713D723-7924-5ACC-1D48-B1B0BF475295}" name="PLANT, Simon (SANDWELL AND WEST BIRMINGHAM HOSPITALS NHS TRUST)" initials="PT" userId="S::simon.plant@nhs.net::ad2b15f0-6843-4b46-9781-188c6d9641fe" providerId="AD"/>
  <p188:author id="{E4546168-3329-C16C-506A-CA2DF0458198}" name="JARVIS, Meggan (SANDWELL AND WEST BIRMINGHAM HOSPITALS NHS TRUST)" initials="JT" userId="S::meggan.jarvis1@nhs.net::29d536e3-0224-4de6-b05d-c7de67694f5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Barber" initials="K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006F"/>
    <a:srgbClr val="AF0061"/>
    <a:srgbClr val="009DCC"/>
    <a:srgbClr val="36237A"/>
    <a:srgbClr val="ED6F20"/>
    <a:srgbClr val="F3F3F5"/>
    <a:srgbClr val="F5FBFD"/>
    <a:srgbClr val="39AC37"/>
    <a:srgbClr val="03C6C4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FBBB24-6D86-46F0-8607-7D09D961E41F}" v="1" dt="2024-02-28T15:02:46.53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MBERLAIN, Louise (SANDWELL AND WEST BIRMINGHAM HOSPITALS NHS TRUST)" userId="27737cd2-7fb1-43ef-a3b1-542699f4633d" providerId="ADAL" clId="{EFFBBB24-6D86-46F0-8607-7D09D961E41F}"/>
    <pc:docChg chg="custSel modSld">
      <pc:chgData name="CHAMBERLAIN, Louise (SANDWELL AND WEST BIRMINGHAM HOSPITALS NHS TRUST)" userId="27737cd2-7fb1-43ef-a3b1-542699f4633d" providerId="ADAL" clId="{EFFBBB24-6D86-46F0-8607-7D09D961E41F}" dt="2024-02-28T15:03:12.976" v="323" actId="12"/>
      <pc:docMkLst>
        <pc:docMk/>
      </pc:docMkLst>
      <pc:sldChg chg="modSp mod">
        <pc:chgData name="CHAMBERLAIN, Louise (SANDWELL AND WEST BIRMINGHAM HOSPITALS NHS TRUST)" userId="27737cd2-7fb1-43ef-a3b1-542699f4633d" providerId="ADAL" clId="{EFFBBB24-6D86-46F0-8607-7D09D961E41F}" dt="2024-02-28T15:02:35.744" v="279" actId="20577"/>
        <pc:sldMkLst>
          <pc:docMk/>
          <pc:sldMk cId="2443644435" sldId="259"/>
        </pc:sldMkLst>
        <pc:spChg chg="mod">
          <ac:chgData name="CHAMBERLAIN, Louise (SANDWELL AND WEST BIRMINGHAM HOSPITALS NHS TRUST)" userId="27737cd2-7fb1-43ef-a3b1-542699f4633d" providerId="ADAL" clId="{EFFBBB24-6D86-46F0-8607-7D09D961E41F}" dt="2024-02-28T15:02:35.744" v="279" actId="20577"/>
          <ac:spMkLst>
            <pc:docMk/>
            <pc:sldMk cId="2443644435" sldId="259"/>
            <ac:spMk id="7" creationId="{25347C7A-DD02-05ED-C1BB-6A663DB7A620}"/>
          </ac:spMkLst>
        </pc:spChg>
      </pc:sldChg>
      <pc:sldChg chg="modSp mod">
        <pc:chgData name="CHAMBERLAIN, Louise (SANDWELL AND WEST BIRMINGHAM HOSPITALS NHS TRUST)" userId="27737cd2-7fb1-43ef-a3b1-542699f4633d" providerId="ADAL" clId="{EFFBBB24-6D86-46F0-8607-7D09D961E41F}" dt="2024-02-28T15:03:12.976" v="323" actId="12"/>
        <pc:sldMkLst>
          <pc:docMk/>
          <pc:sldMk cId="430578365" sldId="261"/>
        </pc:sldMkLst>
        <pc:spChg chg="mod">
          <ac:chgData name="CHAMBERLAIN, Louise (SANDWELL AND WEST BIRMINGHAM HOSPITALS NHS TRUST)" userId="27737cd2-7fb1-43ef-a3b1-542699f4633d" providerId="ADAL" clId="{EFFBBB24-6D86-46F0-8607-7D09D961E41F}" dt="2024-02-28T15:03:12.976" v="323" actId="12"/>
          <ac:spMkLst>
            <pc:docMk/>
            <pc:sldMk cId="430578365" sldId="261"/>
            <ac:spMk id="7" creationId="{34DE9452-F1CB-A703-F2A0-2A2E3E10DF6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109F2-2A4F-4CE7-A495-D500CD32A4F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3592B-6E11-47B6-BAB2-8D62D20B0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7945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7A1D6-2BE2-4302-8D34-F083660D63C6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D633F-B3F7-4FF7-9186-446012A94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8109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A1D445-7A2B-8A46-9AD4-BA22FC9EC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853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2193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6A6409-7171-6A8A-909E-F9B257952B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31B1D5-4CB2-7DAF-61E2-ADB5ED371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55" y="1217391"/>
            <a:ext cx="9954946" cy="739330"/>
          </a:xfrm>
        </p:spPr>
        <p:txBody>
          <a:bodyPr>
            <a:noAutofit/>
          </a:bodyPr>
          <a:lstStyle>
            <a:lvl1pPr>
              <a:defRPr sz="3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70E7669-88DA-3033-F749-72FF2F5B68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587" y="2069282"/>
            <a:ext cx="9954945" cy="4533649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361950" indent="0">
              <a:buNone/>
              <a:defRPr sz="1200">
                <a:solidFill>
                  <a:schemeClr val="tx2"/>
                </a:solidFill>
              </a:defRPr>
            </a:lvl2pPr>
            <a:lvl3pPr marL="715963" indent="0">
              <a:buNone/>
              <a:defRPr sz="1400">
                <a:solidFill>
                  <a:schemeClr val="tx2"/>
                </a:solidFill>
              </a:defRPr>
            </a:lvl3pPr>
            <a:lvl4pPr marL="1077913" indent="0">
              <a:buNone/>
              <a:defRPr sz="1200">
                <a:solidFill>
                  <a:schemeClr val="tx2"/>
                </a:solidFill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8909818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C3F227-5B34-CC51-0F20-782A7CF82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E9CA7E-09F6-7C16-2ABE-C115B6914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55" y="1217391"/>
            <a:ext cx="10137826" cy="739330"/>
          </a:xfrm>
        </p:spPr>
        <p:txBody>
          <a:bodyPr>
            <a:noAutofit/>
          </a:bodyPr>
          <a:lstStyle>
            <a:lvl1pPr>
              <a:defRPr sz="3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B3DF186-9DCE-C69C-03EE-E51420E95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587" y="2069282"/>
            <a:ext cx="10137825" cy="4533649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361950" indent="0">
              <a:buNone/>
              <a:defRPr sz="1200">
                <a:solidFill>
                  <a:schemeClr val="tx2"/>
                </a:solidFill>
              </a:defRPr>
            </a:lvl2pPr>
            <a:lvl3pPr marL="715963" indent="0">
              <a:buNone/>
              <a:defRPr>
                <a:solidFill>
                  <a:schemeClr val="tx2"/>
                </a:solidFill>
              </a:defRPr>
            </a:lvl3pPr>
            <a:lvl4pPr marL="1077913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4710421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3165E7-5CA9-4A57-DA70-8D14529D7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D88CAF-4AC5-64BA-D793-89035E65E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56" y="2362797"/>
            <a:ext cx="6797190" cy="739330"/>
          </a:xfrm>
        </p:spPr>
        <p:txBody>
          <a:bodyPr>
            <a:noAutofit/>
          </a:bodyPr>
          <a:lstStyle>
            <a:lvl1pPr>
              <a:defRPr sz="3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BF15BD-6E90-4120-2F95-9B7CAF794D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588" y="3214688"/>
            <a:ext cx="5189156" cy="25765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361950" indent="0">
              <a:buNone/>
              <a:defRPr>
                <a:solidFill>
                  <a:schemeClr val="tx2"/>
                </a:solidFill>
              </a:defRPr>
            </a:lvl2pPr>
            <a:lvl3pPr marL="715963" indent="0">
              <a:buNone/>
              <a:defRPr>
                <a:solidFill>
                  <a:schemeClr val="tx2"/>
                </a:solidFill>
              </a:defRPr>
            </a:lvl3pPr>
            <a:lvl4pPr marL="1077913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924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DB78CF-4B40-4EDE-1C4D-A990C0C884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DABDC4-0FA3-50A8-4C84-6DFDAAE0D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55" y="1217391"/>
            <a:ext cx="9790647" cy="739330"/>
          </a:xfrm>
        </p:spPr>
        <p:txBody>
          <a:bodyPr>
            <a:noAutofit/>
          </a:bodyPr>
          <a:lstStyle>
            <a:lvl1pPr>
              <a:defRPr sz="3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62069BF-4654-96C1-7920-4D30AE8EA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588" y="2069282"/>
            <a:ext cx="9790646" cy="4533649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361950" indent="0">
              <a:buNone/>
              <a:defRPr sz="1200">
                <a:solidFill>
                  <a:schemeClr val="tx2"/>
                </a:solidFill>
              </a:defRPr>
            </a:lvl2pPr>
            <a:lvl3pPr marL="715963" indent="0">
              <a:buNone/>
              <a:defRPr sz="1200">
                <a:solidFill>
                  <a:schemeClr val="tx2"/>
                </a:solidFill>
              </a:defRPr>
            </a:lvl3pPr>
            <a:lvl4pPr marL="1077913" indent="0">
              <a:buNone/>
              <a:defRPr sz="1200">
                <a:solidFill>
                  <a:schemeClr val="tx2"/>
                </a:solidFill>
              </a:defRPr>
            </a:lvl4pPr>
            <a:lvl5pPr marL="1828800" indent="0"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3765643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C29C88-5E25-8149-8E73-659523C4E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9297" y="6212712"/>
            <a:ext cx="2743200" cy="451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83F7D9-40CE-2E47-BB5B-F0D01010AD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9297" y="194200"/>
            <a:ext cx="1160044" cy="13458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B51E59-0570-0E4B-BFDE-A8EC445C70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36182" y="6105996"/>
            <a:ext cx="2266521" cy="557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01F7C5-C85F-6240-9454-FEAE6D598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15" b="94350"/>
          <a:stretch/>
        </p:blipFill>
        <p:spPr>
          <a:xfrm>
            <a:off x="2979373" y="6212712"/>
            <a:ext cx="9862145" cy="648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0C2122E-E417-584A-8B36-BE4310EF1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99763" y="234308"/>
            <a:ext cx="1392237" cy="365125"/>
          </a:xfrm>
          <a:prstGeom prst="rect">
            <a:avLst/>
          </a:prstGeom>
          <a:solidFill>
            <a:srgbClr val="F49001"/>
          </a:solidFill>
        </p:spPr>
        <p:txBody>
          <a:bodyPr anchor="ctr"/>
          <a:lstStyle>
            <a:lvl1pPr>
              <a:defRPr sz="1400" b="1" i="0">
                <a:ln>
                  <a:noFill/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1100" b="1" i="0">
                <a:ln>
                  <a:noFill/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>
              <a:defRPr sz="1050" b="1" i="0">
                <a:ln>
                  <a:noFill/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>
              <a:defRPr sz="1000" b="1" i="0">
                <a:ln>
                  <a:noFill/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>
              <a:defRPr sz="1000" b="1" i="0">
                <a:ln>
                  <a:noFill/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GB"/>
              <a:t>Sub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5B4C77-94F3-DE42-BEBD-645BA9C826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0389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B049-0637-BBCA-639E-83F65646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64564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D7B0F-A5B2-7649-AC15-5F123BA883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6085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A910E-9C51-26E6-9DBE-2B3AE87060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E44F38-7C35-CD88-6EB1-77E92ECE3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56" y="1217391"/>
            <a:ext cx="9512184" cy="739330"/>
          </a:xfrm>
        </p:spPr>
        <p:txBody>
          <a:bodyPr>
            <a:noAutofit/>
          </a:bodyPr>
          <a:lstStyle>
            <a:lvl1pPr>
              <a:defRPr sz="3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B9C97E4F-2FD5-121C-30D8-5D593410D4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588" y="2069282"/>
            <a:ext cx="9512183" cy="4533649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361950" indent="0">
              <a:buNone/>
              <a:defRPr sz="1200">
                <a:solidFill>
                  <a:schemeClr val="tx2"/>
                </a:solidFill>
              </a:defRPr>
            </a:lvl2pPr>
            <a:lvl3pPr marL="715963" indent="0">
              <a:buNone/>
              <a:defRPr>
                <a:solidFill>
                  <a:schemeClr val="tx2"/>
                </a:solidFill>
              </a:defRPr>
            </a:lvl3pPr>
            <a:lvl4pPr marL="1077913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406305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4D7394-FF0B-A8E1-98E0-B49D9EABE0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66AFF24F-C0C4-6F07-BB3B-5C9A091C2AD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75386" y="1030288"/>
            <a:ext cx="10549790" cy="53800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3552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7" y="514747"/>
            <a:ext cx="10944225" cy="7393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623887" y="1405720"/>
            <a:ext cx="10944225" cy="4524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8936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42" r:id="rId2"/>
    <p:sldLayoutId id="2147483745" r:id="rId3"/>
    <p:sldLayoutId id="2147483753" r:id="rId4"/>
    <p:sldLayoutId id="2147483741" r:id="rId5"/>
    <p:sldLayoutId id="2147483752" r:id="rId6"/>
    <p:sldLayoutId id="2147483729" r:id="rId7"/>
    <p:sldLayoutId id="2147483746" r:id="rId8"/>
    <p:sldLayoutId id="2147483743" r:id="rId9"/>
    <p:sldLayoutId id="2147483747" r:id="rId10"/>
    <p:sldLayoutId id="2147483748" r:id="rId11"/>
  </p:sldLayoutIdLst>
  <p:transition spd="med">
    <p:fade/>
  </p:transition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GB" sz="3200" b="1" kern="1200" dirty="0">
          <a:solidFill>
            <a:schemeClr val="tx2"/>
          </a:solidFill>
          <a:latin typeface="+mj-lt"/>
          <a:ea typeface="+mn-ea"/>
          <a:cs typeface="+mn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1200"/>
        </a:spcBef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177800" algn="l" defTabSz="914400" rtl="0" eaLnBrk="1" latinLnBrk="0" hangingPunct="1">
        <a:lnSpc>
          <a:spcPct val="100000"/>
        </a:lnSpc>
        <a:spcBef>
          <a:spcPts val="12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177800" algn="l" defTabSz="914400" rtl="0" eaLnBrk="1" latinLnBrk="0" hangingPunct="1">
        <a:lnSpc>
          <a:spcPct val="100000"/>
        </a:lnSpc>
        <a:spcBef>
          <a:spcPts val="1200"/>
        </a:spcBef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buSzPct val="13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93">
          <p15:clr>
            <a:srgbClr val="F26B43"/>
          </p15:clr>
        </p15:guide>
        <p15:guide id="4" pos="7287">
          <p15:clr>
            <a:srgbClr val="F26B43"/>
          </p15:clr>
        </p15:guide>
        <p15:guide id="5" pos="7605">
          <p15:clr>
            <a:srgbClr val="F26B43"/>
          </p15:clr>
        </p15:guide>
        <p15:guide id="6" pos="75" userDrawn="1">
          <p15:clr>
            <a:srgbClr val="F26B43"/>
          </p15:clr>
        </p15:guide>
        <p15:guide id="7" orient="horz" pos="799" userDrawn="1">
          <p15:clr>
            <a:srgbClr val="F26B43"/>
          </p15:clr>
        </p15:guide>
        <p15:guide id="8" orient="horz" pos="3748" userDrawn="1">
          <p15:clr>
            <a:srgbClr val="F26B43"/>
          </p15:clr>
        </p15:guide>
        <p15:guide id="9" orient="horz" pos="4224" userDrawn="1">
          <p15:clr>
            <a:srgbClr val="F26B43"/>
          </p15:clr>
        </p15:guide>
        <p15:guide id="10" orient="horz" pos="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wbt.premierit.co.uk/login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87A9F6-6FC7-7594-04A4-35BD033D33FB}"/>
              </a:ext>
            </a:extLst>
          </p:cNvPr>
          <p:cNvSpPr txBox="1"/>
          <p:nvPr/>
        </p:nvSpPr>
        <p:spPr>
          <a:xfrm>
            <a:off x="1782618" y="332509"/>
            <a:ext cx="9060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Medicines Management – Administration Mandatory Training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347C7A-DD02-05ED-C1BB-6A663DB7A620}"/>
              </a:ext>
            </a:extLst>
          </p:cNvPr>
          <p:cNvSpPr txBox="1"/>
          <p:nvPr/>
        </p:nvSpPr>
        <p:spPr>
          <a:xfrm>
            <a:off x="1006763" y="1514764"/>
            <a:ext cx="10741891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solidFill>
                  <a:schemeClr val="tx2"/>
                </a:solidFill>
              </a:rPr>
              <a:t>From the 1</a:t>
            </a:r>
            <a:r>
              <a:rPr lang="en-GB" sz="1900" baseline="30000" dirty="0">
                <a:solidFill>
                  <a:schemeClr val="tx2"/>
                </a:solidFill>
              </a:rPr>
              <a:t>st</a:t>
            </a:r>
            <a:r>
              <a:rPr lang="en-GB" sz="1900" dirty="0">
                <a:solidFill>
                  <a:schemeClr val="tx2"/>
                </a:solidFill>
              </a:rPr>
              <a:t> March 2024 the medicines management mandatory training will be changing for all nurses and midwives. </a:t>
            </a:r>
          </a:p>
          <a:p>
            <a:endParaRPr lang="en-GB" sz="1900" dirty="0">
              <a:solidFill>
                <a:schemeClr val="tx2"/>
              </a:solidFill>
            </a:endParaRPr>
          </a:p>
          <a:p>
            <a:r>
              <a:rPr lang="en-GB" sz="1900" dirty="0">
                <a:solidFill>
                  <a:schemeClr val="tx2"/>
                </a:solidFill>
              </a:rPr>
              <a:t>The new module focuses on:</a:t>
            </a:r>
          </a:p>
          <a:p>
            <a:r>
              <a:rPr lang="en-GB" sz="1900" dirty="0">
                <a:solidFill>
                  <a:schemeClr val="tx2"/>
                </a:solidFill>
              </a:rPr>
              <a:t>- professionalism and accountability </a:t>
            </a:r>
          </a:p>
          <a:p>
            <a:r>
              <a:rPr lang="en-GB" sz="1900" dirty="0">
                <a:solidFill>
                  <a:schemeClr val="tx2"/>
                </a:solidFill>
              </a:rPr>
              <a:t>- administration</a:t>
            </a:r>
          </a:p>
          <a:p>
            <a:r>
              <a:rPr lang="en-GB" sz="1900" dirty="0">
                <a:solidFill>
                  <a:schemeClr val="tx2"/>
                </a:solidFill>
              </a:rPr>
              <a:t>- safe and secure handling of medicines </a:t>
            </a:r>
          </a:p>
          <a:p>
            <a:r>
              <a:rPr lang="en-GB" sz="1900" dirty="0">
                <a:solidFill>
                  <a:schemeClr val="tx2"/>
                </a:solidFill>
              </a:rPr>
              <a:t>- management of controlled drugs</a:t>
            </a:r>
          </a:p>
          <a:p>
            <a:endParaRPr lang="en-GB" sz="1900" dirty="0">
              <a:solidFill>
                <a:schemeClr val="tx2"/>
              </a:solidFill>
            </a:endParaRPr>
          </a:p>
          <a:p>
            <a:r>
              <a:rPr lang="en-GB" sz="1900" dirty="0">
                <a:solidFill>
                  <a:schemeClr val="tx2"/>
                </a:solidFill>
              </a:rPr>
              <a:t>You will be required to complete 2 assessments:</a:t>
            </a:r>
          </a:p>
          <a:p>
            <a:r>
              <a:rPr lang="en-GB" sz="1900" dirty="0">
                <a:solidFill>
                  <a:schemeClr val="tx2"/>
                </a:solidFill>
              </a:rPr>
              <a:t>- Calculations (100% pass mark)</a:t>
            </a:r>
          </a:p>
          <a:p>
            <a:r>
              <a:rPr lang="en-GB" sz="1900" dirty="0">
                <a:solidFill>
                  <a:schemeClr val="tx2"/>
                </a:solidFill>
              </a:rPr>
              <a:t>- Medicines management (90% pass mark)</a:t>
            </a:r>
          </a:p>
          <a:p>
            <a:endParaRPr lang="en-GB" sz="1900" dirty="0">
              <a:solidFill>
                <a:schemeClr val="tx2"/>
              </a:solidFill>
            </a:endParaRPr>
          </a:p>
          <a:p>
            <a:r>
              <a:rPr lang="en-GB" sz="1900" dirty="0">
                <a:solidFill>
                  <a:schemeClr val="tx2"/>
                </a:solidFill>
              </a:rPr>
              <a:t>If 2 attempts are unsuccessful then </a:t>
            </a:r>
            <a:r>
              <a:rPr lang="en-GB" sz="1900" b="1" dirty="0">
                <a:solidFill>
                  <a:schemeClr val="tx2"/>
                </a:solidFill>
              </a:rPr>
              <a:t>do not </a:t>
            </a:r>
            <a:r>
              <a:rPr lang="en-GB" sz="1900" dirty="0">
                <a:solidFill>
                  <a:schemeClr val="tx2"/>
                </a:solidFill>
              </a:rPr>
              <a:t>complete a 3</a:t>
            </a:r>
            <a:r>
              <a:rPr lang="en-GB" sz="1900" baseline="30000" dirty="0">
                <a:solidFill>
                  <a:schemeClr val="tx2"/>
                </a:solidFill>
              </a:rPr>
              <a:t>rd</a:t>
            </a:r>
            <a:r>
              <a:rPr lang="en-GB" sz="1900" dirty="0">
                <a:solidFill>
                  <a:schemeClr val="tx2"/>
                </a:solidFill>
              </a:rPr>
              <a:t> attempt until you have spoken with your line manager and reviewed the course material again.</a:t>
            </a:r>
          </a:p>
        </p:txBody>
      </p:sp>
    </p:spTree>
    <p:extLst>
      <p:ext uri="{BB962C8B-B14F-4D97-AF65-F5344CB8AC3E}">
        <p14:creationId xmlns:p14="http://schemas.microsoft.com/office/powerpoint/2010/main" val="2443644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F40A7-855C-29D6-0588-326A76D0D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97DD81C-DD23-7A35-69DF-68344A1F4422}"/>
              </a:ext>
            </a:extLst>
          </p:cNvPr>
          <p:cNvSpPr txBox="1"/>
          <p:nvPr/>
        </p:nvSpPr>
        <p:spPr>
          <a:xfrm>
            <a:off x="1782618" y="332509"/>
            <a:ext cx="9060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Medicines Management – Administration Mandatory Training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DE9452-F1CB-A703-F2A0-2A2E3E10DF6A}"/>
              </a:ext>
            </a:extLst>
          </p:cNvPr>
          <p:cNvSpPr txBox="1"/>
          <p:nvPr/>
        </p:nvSpPr>
        <p:spPr>
          <a:xfrm>
            <a:off x="942108" y="1607127"/>
            <a:ext cx="1074189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900" dirty="0">
              <a:solidFill>
                <a:schemeClr val="tx2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2"/>
                </a:solidFill>
              </a:rPr>
              <a:t>The training can be found on Centric Cortex: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https://swbt.premierit.co.uk/login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endParaRPr lang="en-GB" sz="19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2"/>
                </a:solidFill>
              </a:rPr>
              <a:t>Undertake the training and assessments in a single session, it will take approximately 40-60minutes to complete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2"/>
                </a:solidFill>
              </a:rPr>
              <a:t>Read the questions carefully and fully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2"/>
                </a:solidFill>
              </a:rPr>
              <a:t>Use the formula page as a guide for the calculations, a calculator can be used.</a:t>
            </a:r>
          </a:p>
          <a:p>
            <a:endParaRPr lang="en-GB" sz="1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78365"/>
      </p:ext>
    </p:extLst>
  </p:cSld>
  <p:clrMapOvr>
    <a:masterClrMapping/>
  </p:clrMapOvr>
</p:sld>
</file>

<file path=ppt/theme/theme1.xml><?xml version="1.0" encoding="utf-8"?>
<a:theme xmlns:a="http://schemas.openxmlformats.org/drawingml/2006/main" name="SWBH NHS Template 02">
  <a:themeElements>
    <a:clrScheme name="PPP 1">
      <a:dk1>
        <a:srgbClr val="4C4D4C"/>
      </a:dk1>
      <a:lt1>
        <a:srgbClr val="FFFEFE"/>
      </a:lt1>
      <a:dk2>
        <a:srgbClr val="767776"/>
      </a:dk2>
      <a:lt2>
        <a:srgbClr val="E6EEEC"/>
      </a:lt2>
      <a:accent1>
        <a:srgbClr val="F49001"/>
      </a:accent1>
      <a:accent2>
        <a:srgbClr val="07A6D5"/>
      </a:accent2>
      <a:accent3>
        <a:srgbClr val="BF0278"/>
      </a:accent3>
      <a:accent4>
        <a:srgbClr val="44247C"/>
      </a:accent4>
      <a:accent5>
        <a:srgbClr val="2CB6DE"/>
      </a:accent5>
      <a:accent6>
        <a:srgbClr val="D37AAD"/>
      </a:accent6>
      <a:hlink>
        <a:srgbClr val="0F3E75"/>
      </a:hlink>
      <a:folHlink>
        <a:srgbClr val="0067A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9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2199d8e-e022-4161-b17d-122c9d850c4c">
      <UserInfo>
        <DisplayName>Everyone except external users</DisplayName>
        <AccountId>16</AccountId>
        <AccountType/>
      </UserInfo>
      <UserInfo>
        <DisplayName>Everyone</DisplayName>
        <AccountId>14</AccountId>
        <AccountType/>
      </UserInfo>
      <UserInfo>
        <DisplayName>PRIOR, Lauren (SANDWELL AND WEST BIRMINGHAM HOSPITALS NHS TRUST)</DisplayName>
        <AccountId>100</AccountId>
        <AccountType/>
      </UserInfo>
    </SharedWithUsers>
    <TaxCatchAll xmlns="52199d8e-e022-4161-b17d-122c9d850c4c" xsi:nil="true"/>
    <lcf76f155ced4ddcb4097134ff3c332f xmlns="046802be-71e7-4577-b8d0-3fcbd311b49f">
      <Terms xmlns="http://schemas.microsoft.com/office/infopath/2007/PartnerControls"/>
    </lcf76f155ced4ddcb4097134ff3c332f>
    <_dlc_DocId xmlns="52199d8e-e022-4161-b17d-122c9d850c4c">CZ4PDHM75XJQ-1722573938-2476</_dlc_DocId>
    <_dlc_DocIdUrl xmlns="52199d8e-e022-4161-b17d-122c9d850c4c">
      <Url>https://nhs.sharepoint.com/sites/RXK_MMUH_Pharmacy/_layouts/15/DocIdRedir.aspx?ID=CZ4PDHM75XJQ-1722573938-2476</Url>
      <Description>CZ4PDHM75XJQ-1722573938-2476</Description>
    </_dlc_DocIdUrl>
    <Lead_x0028__x0029_s xmlns="046802be-71e7-4577-b8d0-3fcbd311b49f">
      <UserInfo>
        <DisplayName/>
        <AccountId xsi:nil="true"/>
        <AccountType/>
      </UserInfo>
    </Lead_x0028__x0029_s>
    <_ModernAudienceTargetUserField xmlns="046802be-71e7-4577-b8d0-3fcbd311b49f">
      <UserInfo>
        <DisplayName/>
        <AccountId xsi:nil="true"/>
        <AccountType/>
      </UserInfo>
    </_ModernAudienceTargetUserField>
    <Purpose xmlns="046802be-71e7-4577-b8d0-3fcbd311b49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901B74004FC6478ADDD62D47224E6A" ma:contentTypeVersion="21" ma:contentTypeDescription="Create a new document." ma:contentTypeScope="" ma:versionID="9812f34af3b20706803e4af2de436e1c">
  <xsd:schema xmlns:xsd="http://www.w3.org/2001/XMLSchema" xmlns:xs="http://www.w3.org/2001/XMLSchema" xmlns:p="http://schemas.microsoft.com/office/2006/metadata/properties" xmlns:ns2="52199d8e-e022-4161-b17d-122c9d850c4c" xmlns:ns3="046802be-71e7-4577-b8d0-3fcbd311b49f" targetNamespace="http://schemas.microsoft.com/office/2006/metadata/properties" ma:root="true" ma:fieldsID="795dd1d839b08fe3552ebcb6fc783d5e" ns2:_="" ns3:_="">
    <xsd:import namespace="52199d8e-e022-4161-b17d-122c9d850c4c"/>
    <xsd:import namespace="046802be-71e7-4577-b8d0-3fcbd311b49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Location" minOccurs="0"/>
                <xsd:element ref="ns3:Lead_x0028__x0029_s" minOccurs="0"/>
                <xsd:element ref="ns3:MediaServiceSearchProperties" minOccurs="0"/>
                <xsd:element ref="ns3:Purpose" minOccurs="0"/>
                <xsd:element ref="ns3:_ModernAudienceTargetUserField" minOccurs="0"/>
                <xsd:element ref="ns3:_ModernAudienceAadObjectI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99d8e-e022-4161-b17d-122c9d850c4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b11d91e-f5d2-48cb-ad8e-757b354e657a}" ma:internalName="TaxCatchAll" ma:showField="CatchAllData" ma:web="52199d8e-e022-4161-b17d-122c9d850c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802be-71e7-4577-b8d0-3fcbd311b4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Lead_x0028__x0029_s" ma:index="27" nillable="true" ma:displayName="Lead(s)" ma:format="Dropdown" ma:list="UserInfo" ma:SharePointGroup="0" ma:internalName="Lead_x0028__x0029_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urpose" ma:index="29" nillable="true" ma:displayName="Purpose" ma:format="Dropdown" ma:internalName="Purpose">
      <xsd:simpleType>
        <xsd:restriction base="dms:Note">
          <xsd:maxLength value="255"/>
        </xsd:restriction>
      </xsd:simpleType>
    </xsd:element>
    <xsd:element name="_ModernAudienceTargetUserField" ma:index="30" nillable="true" ma:displayName="Audience" ma:list="UserInfo" ma:SharePointGroup="0" ma:internalName="_ModernAudienceTargetUserField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ModernAudienceAadObjectIds" ma:index="31" nillable="true" ma:displayName="AudienceIds" ma:list="{92ca548b-4575-4a74-abf3-4b31c14da5c4}" ma:internalName="_ModernAudienceAadObjectIds" ma:readOnly="true" ma:showField="_AadObjectIdForUser" ma:web="52199d8e-e022-4161-b17d-122c9d850c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E02C056-A134-485B-B7F0-6AF901C0BD02}">
  <ds:schemaRefs>
    <ds:schemaRef ds:uri="046802be-71e7-4577-b8d0-3fcbd311b49f"/>
    <ds:schemaRef ds:uri="52199d8e-e022-4161-b17d-122c9d850c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F8E520F-3489-4209-88FF-6EC113E353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99d8e-e022-4161-b17d-122c9d850c4c"/>
    <ds:schemaRef ds:uri="046802be-71e7-4577-b8d0-3fcbd311b4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9586D7-E015-4DA6-82E1-329C35AB178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3AA9F2E-36AD-4348-87B3-03D4B63902BB}">
  <ds:schemaRefs>
    <ds:schemaRef ds:uri="http://schemas.microsoft.com/sharepoint/events"/>
    <ds:schemaRef ds:uri="http://www.w3.org/2000/xmlns/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168</Words>
  <Application>Microsoft Office PowerPoint</Application>
  <PresentationFormat>Widescreen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 Black</vt:lpstr>
      <vt:lpstr>Calibri</vt:lpstr>
      <vt:lpstr>Arial</vt:lpstr>
      <vt:lpstr>SWBH NHS Template 02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Barber</dc:creator>
  <cp:lastModifiedBy>CHAMBERLAIN, Louise (SANDWELL AND WEST BIRMINGHAM HOSPITALS NHS TRUST)</cp:lastModifiedBy>
  <cp:revision>12</cp:revision>
  <dcterms:created xsi:type="dcterms:W3CDTF">2014-11-21T11:06:24Z</dcterms:created>
  <dcterms:modified xsi:type="dcterms:W3CDTF">2024-02-28T15:03:16Z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0x010100F1901B74004FC6478ADDD62D47224E6A</vt:lpwstr>
  </property>
  <property fmtid="{D5CDD505-2E9C-101B-9397-08002B2CF9AE}" pid="3" name="MediaServiceImageTags">
    <vt:lpwstr/>
  </property>
  <property fmtid="{D5CDD505-2E9C-101B-9397-08002B2CF9AE}" pid="4" name="_dlc_DocIdItemGuid">
    <vt:lpwstr>6072a67b-7c4e-4f18-b2d2-4d8246253b5b</vt:lpwstr>
  </property>
</Properties>
</file>