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9"/>
  </p:notesMasterIdLst>
  <p:sldIdLst>
    <p:sldId id="291" r:id="rId6"/>
    <p:sldId id="258" r:id="rId7"/>
    <p:sldId id="362" r:id="rId8"/>
    <p:sldId id="381" r:id="rId9"/>
    <p:sldId id="376" r:id="rId10"/>
    <p:sldId id="328" r:id="rId11"/>
    <p:sldId id="329" r:id="rId12"/>
    <p:sldId id="351" r:id="rId13"/>
    <p:sldId id="352" r:id="rId14"/>
    <p:sldId id="353" r:id="rId15"/>
    <p:sldId id="367" r:id="rId16"/>
    <p:sldId id="379" r:id="rId17"/>
    <p:sldId id="380" r:id="rId18"/>
    <p:sldId id="359" r:id="rId19"/>
    <p:sldId id="385" r:id="rId20"/>
    <p:sldId id="262" r:id="rId21"/>
    <p:sldId id="319" r:id="rId22"/>
    <p:sldId id="377" r:id="rId23"/>
    <p:sldId id="364" r:id="rId24"/>
    <p:sldId id="387" r:id="rId25"/>
    <p:sldId id="357" r:id="rId26"/>
    <p:sldId id="373" r:id="rId27"/>
    <p:sldId id="26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AC4A39-17A1-14D6-ED37-790B788800A1}" name="PHULL, Malvinder (SANDWELL AND WEST BIRMINGHAM HOSPITALS NHS TRUST)" initials="PM(AWBHNT" userId="S::malvinder.phull2@nhs.net::14759e97-2adc-41bc-92e3-a08689f6da2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8988"/>
    <a:srgbClr val="F49001"/>
    <a:srgbClr val="FCDEB3"/>
    <a:srgbClr val="006AB4"/>
    <a:srgbClr val="FFF7B2"/>
    <a:srgbClr val="475C6D"/>
    <a:srgbClr val="000000"/>
    <a:srgbClr val="03A8D7"/>
    <a:srgbClr val="422A7B"/>
    <a:srgbClr val="8A7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DD3856-8748-458B-AE22-D94BBEC28475}" v="2" dt="2023-05-10T09:10:20.123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77DC7-7E7D-4FFE-8C2D-BC44E4D71DAD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28855-B574-4BFB-BF30-BEA8FDBE45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92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8855-B574-4BFB-BF30-BEA8FDBE45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67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8855-B574-4BFB-BF30-BEA8FDBE458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702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8855-B574-4BFB-BF30-BEA8FDBE458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689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lot is going on behind the scenes at Midland Met as we get ready for its opening in 2024.</a:t>
            </a:r>
          </a:p>
          <a:p>
            <a:r>
              <a:rPr lang="en-US"/>
              <a:t>Our roadmap sets outs key milestones for the project for the next six months.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8855-B574-4BFB-BF30-BEA8FDBE458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927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8855-B574-4BFB-BF30-BEA8FDBE458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429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8855-B574-4BFB-BF30-BEA8FDBE458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64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7998DB-FE0D-2D48-8C2B-72ABA5E008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503" y="6212712"/>
            <a:ext cx="2743200" cy="4510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31E762-4419-4F49-884C-B6BA24A6CF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97" y="194200"/>
            <a:ext cx="1160044" cy="13458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C3C100-791F-CF49-AB15-A095A94512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59504" y="194200"/>
            <a:ext cx="2743200" cy="67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6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C29C88-5E25-8149-8E73-659523C4E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97" y="6212712"/>
            <a:ext cx="2743200" cy="451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83F7D9-40CE-2E47-BB5B-F0D01010AD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97" y="194200"/>
            <a:ext cx="1160044" cy="13458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B51E59-0570-0E4B-BFDE-A8EC445C70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182" y="6105996"/>
            <a:ext cx="2266521" cy="557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01F7C5-C85F-6240-9454-FEAE6D598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" b="94350"/>
          <a:stretch/>
        </p:blipFill>
        <p:spPr>
          <a:xfrm>
            <a:off x="2979373" y="6212712"/>
            <a:ext cx="9862145" cy="648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0C2122E-E417-584A-8B36-BE4310EF1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99763" y="234308"/>
            <a:ext cx="1392237" cy="365125"/>
          </a:xfrm>
          <a:prstGeom prst="rect">
            <a:avLst/>
          </a:prstGeom>
          <a:solidFill>
            <a:srgbClr val="F49001"/>
          </a:solidFill>
        </p:spPr>
        <p:txBody>
          <a:bodyPr anchor="ctr"/>
          <a:lstStyle>
            <a:lvl1pPr>
              <a:defRPr sz="1400" b="1" i="0">
                <a:ln>
                  <a:noFill/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1100" b="1" i="0">
                <a:ln>
                  <a:noFill/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>
              <a:defRPr sz="1050" b="1" i="0">
                <a:ln>
                  <a:noFill/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>
              <a:defRPr sz="1000" b="1" i="0">
                <a:ln>
                  <a:noFill/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>
              <a:defRPr sz="1000" b="1" i="0">
                <a:ln>
                  <a:noFill/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GB"/>
              <a:t>Sub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6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94CA6-BBE2-5E4E-94EF-953A356FA1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99763" y="234308"/>
            <a:ext cx="1392237" cy="365125"/>
          </a:xfrm>
          <a:prstGeom prst="rect">
            <a:avLst/>
          </a:prstGeom>
          <a:solidFill>
            <a:srgbClr val="F49001"/>
          </a:solidFill>
        </p:spPr>
        <p:txBody>
          <a:bodyPr anchor="ctr"/>
          <a:lstStyle>
            <a:lvl1pPr>
              <a:defRPr sz="1400" b="1" i="0">
                <a:ln>
                  <a:noFill/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1100" b="1" i="0">
                <a:ln>
                  <a:noFill/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>
              <a:defRPr sz="1050" b="1" i="0">
                <a:ln>
                  <a:noFill/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>
              <a:defRPr sz="1000" b="1" i="0">
                <a:ln>
                  <a:noFill/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>
              <a:defRPr sz="1000" b="1" i="0">
                <a:ln>
                  <a:noFill/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GB"/>
              <a:t>Sub Title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F51EDE-6FE9-2642-9595-C1179632A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97" y="6212712"/>
            <a:ext cx="2743200" cy="451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4E106D-D327-8D45-8FB3-09E46AA39C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182" y="6105996"/>
            <a:ext cx="2266521" cy="55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5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C2531A-ED59-4746-94AE-C03ED7908B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97" y="194200"/>
            <a:ext cx="1160044" cy="13458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DCEE1B-C78F-6249-A6AB-1D21CCA9A2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59504" y="194200"/>
            <a:ext cx="2743200" cy="67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3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9A0D298-234F-3041-9190-5FB34F656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96" y="167651"/>
            <a:ext cx="4105593" cy="6751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0D248C-36EF-8C48-AA72-1D48ED0707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59504" y="194200"/>
            <a:ext cx="2743200" cy="67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4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93D4CF-A714-6147-B3E8-E63C8202D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97" y="6212712"/>
            <a:ext cx="2743200" cy="451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593B93-01D2-FA4D-9656-5D8B46F026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97" y="194200"/>
            <a:ext cx="1160044" cy="13458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DC3468-52F5-B646-8365-C6AF2ECFB8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182" y="6105996"/>
            <a:ext cx="2266521" cy="55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2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78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C29C88-5E25-8149-8E73-659523C4E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97" y="6212712"/>
            <a:ext cx="2743200" cy="451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83F7D9-40CE-2E47-BB5B-F0D01010AD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97" y="194200"/>
            <a:ext cx="1160044" cy="13458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B51E59-0570-0E4B-BFDE-A8EC445C70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182" y="6105996"/>
            <a:ext cx="2266521" cy="557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01F7C5-C85F-6240-9454-FEAE6D598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" b="94350"/>
          <a:stretch/>
        </p:blipFill>
        <p:spPr>
          <a:xfrm>
            <a:off x="2979373" y="6212712"/>
            <a:ext cx="9862145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8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61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swbh.nhs.uk/charity/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teams.microsoft.com/l/meetup-join/19:meeting_OTExN2I5YmYtOTVlOS00NzllLWExYzctNGM3ZDczODA5MzZj@thread.v2/0?context=%7b%22Tid%22:%2237c354b2-85b0-47f5-b222-07b48d774ee3%22,%22Oid%22:%224cd5438a-a6b6-4ba0-8e9a-8b8c7a17b324%22%7d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32CD62-3FB2-3D4A-9DD1-8C9AB276C4A9}"/>
              </a:ext>
            </a:extLst>
          </p:cNvPr>
          <p:cNvSpPr/>
          <p:nvPr/>
        </p:nvSpPr>
        <p:spPr>
          <a:xfrm>
            <a:off x="10222463" y="-8286060"/>
            <a:ext cx="85311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">
                <a:solidFill>
                  <a:srgbClr val="8F8F9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SEPTEMBER 2021</a:t>
            </a:r>
            <a:endParaRPr lang="en-US" sz="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7D921A-3EF5-7F47-BAD7-DE0C52A024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97" t="33316" r="1514" b="38108"/>
          <a:stretch/>
        </p:blipFill>
        <p:spPr>
          <a:xfrm>
            <a:off x="0" y="0"/>
            <a:ext cx="7416000" cy="342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736F3D-B659-4D43-A76C-692C666541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" t="33293" r="57080" b="38133"/>
          <a:stretch/>
        </p:blipFill>
        <p:spPr>
          <a:xfrm>
            <a:off x="7783033" y="0"/>
            <a:ext cx="4428000" cy="342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4B44E2-CD68-344E-9CDC-EE896C3301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67" b="38157"/>
          <a:stretch/>
        </p:blipFill>
        <p:spPr>
          <a:xfrm>
            <a:off x="2111257" y="0"/>
            <a:ext cx="10315860" cy="342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FEAB8E-7631-244F-9C2E-901254A2AB8B}"/>
              </a:ext>
            </a:extLst>
          </p:cNvPr>
          <p:cNvSpPr/>
          <p:nvPr/>
        </p:nvSpPr>
        <p:spPr>
          <a:xfrm>
            <a:off x="903515" y="3941467"/>
            <a:ext cx="10678886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4900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Midland Metropolitan University Hospital</a:t>
            </a:r>
          </a:p>
          <a:p>
            <a:pPr algn="ctr"/>
            <a:r>
              <a:rPr lang="en-US" sz="4000" dirty="0">
                <a:solidFill>
                  <a:srgbClr val="8F8F90"/>
                </a:solidFill>
              </a:rPr>
              <a:t>Lunch and Learn – May 2023</a:t>
            </a:r>
            <a:endParaRPr lang="en-US" sz="4000" dirty="0">
              <a:solidFill>
                <a:srgbClr val="8F8F90"/>
              </a:solidFill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64BDAC-6EC8-9E4E-B596-80143355E0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97" y="5701748"/>
            <a:ext cx="888932" cy="1031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E00510-A74E-E746-A11A-59376DDFE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9504" y="5701748"/>
            <a:ext cx="2743200" cy="67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34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92B25299-D63A-25F7-D67B-25CB34D00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340" y="4587"/>
            <a:ext cx="12216458" cy="684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12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0;p217">
            <a:extLst>
              <a:ext uri="{FF2B5EF4-FFF2-40B4-BE49-F238E27FC236}">
                <a16:creationId xmlns:a16="http://schemas.microsoft.com/office/drawing/2014/main" id="{688F3D68-FA0F-879B-0364-DAD1F7968E58}"/>
              </a:ext>
            </a:extLst>
          </p:cNvPr>
          <p:cNvSpPr txBox="1"/>
          <p:nvPr/>
        </p:nvSpPr>
        <p:spPr>
          <a:xfrm>
            <a:off x="764371" y="1575579"/>
            <a:ext cx="6784094" cy="4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F49001"/>
              </a:buClr>
            </a:pP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Whilst Midland Met will care for patients that need emergency care or a stay in hospital, most outpatient care, day-case surgery and routine diagnostics remain at the Sandwell and City Hospital sites. This includes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tx2"/>
              </a:solidFill>
              <a:ea typeface="+mn-lt"/>
              <a:cs typeface="+mn-lt"/>
            </a:endParaRPr>
          </a:p>
          <a:p>
            <a:pPr marL="800100" lvl="1" indent="-342900">
              <a:lnSpc>
                <a:spcPct val="150000"/>
              </a:lnSpc>
              <a:buClr>
                <a:srgbClr val="F49001"/>
              </a:buClr>
              <a:buFont typeface="Arial"/>
              <a:buChar char="•"/>
            </a:pP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A 24/7 urgent treatment </a:t>
            </a:r>
            <a:r>
              <a:rPr lang="en-US" sz="1600" dirty="0" err="1">
                <a:solidFill>
                  <a:schemeClr val="tx2"/>
                </a:solidFill>
                <a:ea typeface="+mn-lt"/>
                <a:cs typeface="+mn-lt"/>
              </a:rPr>
              <a:t>centre</a:t>
            </a: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 in </a:t>
            </a:r>
            <a:r>
              <a:rPr lang="en-US" sz="1600" dirty="0" err="1">
                <a:solidFill>
                  <a:schemeClr val="tx2"/>
                </a:solidFill>
                <a:ea typeface="+mn-lt"/>
                <a:cs typeface="+mn-lt"/>
              </a:rPr>
              <a:t>Sandwell</a:t>
            </a: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.</a:t>
            </a:r>
          </a:p>
          <a:p>
            <a:pPr marL="800100" lvl="1" indent="-342900">
              <a:lnSpc>
                <a:spcPct val="150000"/>
              </a:lnSpc>
              <a:buClr>
                <a:srgbClr val="F49001"/>
              </a:buClr>
              <a:buFont typeface="Arial"/>
              <a:buChar char="•"/>
            </a:pP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Birmingham Treatment Centre and Birmingham and Midland Eye Centre (BMEC) at City Hospital. </a:t>
            </a:r>
          </a:p>
          <a:p>
            <a:pPr marL="800100" lvl="1" indent="-342900">
              <a:lnSpc>
                <a:spcPct val="150000"/>
              </a:lnSpc>
              <a:buClr>
                <a:srgbClr val="F49001"/>
              </a:buClr>
              <a:buFont typeface="Arial"/>
              <a:buChar char="•"/>
            </a:pP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Provision for step down / rehab facilities.</a:t>
            </a:r>
          </a:p>
          <a:p>
            <a:pPr>
              <a:lnSpc>
                <a:spcPct val="150000"/>
              </a:lnSpc>
              <a:buClr>
                <a:srgbClr val="F49001"/>
              </a:buClr>
            </a:pPr>
            <a:endParaRPr lang="en-US" sz="1600" dirty="0">
              <a:solidFill>
                <a:schemeClr val="tx2"/>
              </a:solidFill>
              <a:ea typeface="+mn-lt"/>
              <a:cs typeface="+mn-lt"/>
            </a:endParaRPr>
          </a:p>
          <a:p>
            <a:pPr>
              <a:lnSpc>
                <a:spcPct val="150000"/>
              </a:lnSpc>
              <a:buClr>
                <a:srgbClr val="F49001"/>
              </a:buClr>
            </a:pP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Significant changes are taking place in our community and primary care services so that even more care can be provided in people’s own homes.</a:t>
            </a:r>
          </a:p>
          <a:p>
            <a:pPr>
              <a:lnSpc>
                <a:spcPct val="150000"/>
              </a:lnSpc>
              <a:buClr>
                <a:srgbClr val="F49001"/>
              </a:buClr>
            </a:pPr>
            <a:endParaRPr lang="en-US" sz="1600" dirty="0">
              <a:solidFill>
                <a:schemeClr val="tx2"/>
              </a:solidFill>
              <a:ea typeface="+mn-lt"/>
              <a:cs typeface="+mn-lt"/>
            </a:endParaRPr>
          </a:p>
          <a:p>
            <a:pPr marL="285750" indent="-285750">
              <a:buClr>
                <a:srgbClr val="F4900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>
              <a:buClr>
                <a:srgbClr val="F49001"/>
              </a:buClr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888988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3" name="Google Shape;670;p217">
            <a:extLst>
              <a:ext uri="{FF2B5EF4-FFF2-40B4-BE49-F238E27FC236}">
                <a16:creationId xmlns:a16="http://schemas.microsoft.com/office/drawing/2014/main" id="{AAF940B5-91A4-9912-AA2A-164376975121}"/>
              </a:ext>
            </a:extLst>
          </p:cNvPr>
          <p:cNvSpPr txBox="1"/>
          <p:nvPr/>
        </p:nvSpPr>
        <p:spPr>
          <a:xfrm>
            <a:off x="1493393" y="627649"/>
            <a:ext cx="4879415" cy="50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49001"/>
              </a:buClr>
            </a:pPr>
            <a:r>
              <a:rPr lang="en-GB" sz="2400" b="1">
                <a:solidFill>
                  <a:srgbClr val="F49001"/>
                </a:solidFill>
                <a:latin typeface="Arial"/>
                <a:cs typeface="Arial"/>
              </a:rPr>
              <a:t>Our future service model </a:t>
            </a:r>
          </a:p>
        </p:txBody>
      </p:sp>
      <p:pic>
        <p:nvPicPr>
          <p:cNvPr id="5" name="Picture 4" descr="A picture containing sky, building, outdoor, road&#10;&#10;Description automatically generated">
            <a:extLst>
              <a:ext uri="{FF2B5EF4-FFF2-40B4-BE49-F238E27FC236}">
                <a16:creationId xmlns:a16="http://schemas.microsoft.com/office/drawing/2014/main" id="{03778153-5390-9077-9C58-AE46F62263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6465" y="182461"/>
            <a:ext cx="3988404" cy="2658936"/>
          </a:xfrm>
          <a:prstGeom prst="rect">
            <a:avLst/>
          </a:prstGeom>
        </p:spPr>
      </p:pic>
      <p:pic>
        <p:nvPicPr>
          <p:cNvPr id="7" name="Picture 6" descr="A brick building with a sign on it&#10;&#10;Description automatically generated with low confidence">
            <a:extLst>
              <a:ext uri="{FF2B5EF4-FFF2-40B4-BE49-F238E27FC236}">
                <a16:creationId xmlns:a16="http://schemas.microsoft.com/office/drawing/2014/main" id="{A53C5CA6-665E-F843-BAEC-12AA6FC62F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466" y="3008138"/>
            <a:ext cx="3982403" cy="298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87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5DD3DFB6-2A2D-B544-88E1-008FE91951DC}"/>
              </a:ext>
            </a:extLst>
          </p:cNvPr>
          <p:cNvSpPr/>
          <p:nvPr/>
        </p:nvSpPr>
        <p:spPr>
          <a:xfrm>
            <a:off x="7813039" y="134510"/>
            <a:ext cx="780570" cy="122163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670;p217">
            <a:extLst>
              <a:ext uri="{FF2B5EF4-FFF2-40B4-BE49-F238E27FC236}">
                <a16:creationId xmlns:a16="http://schemas.microsoft.com/office/drawing/2014/main" id="{499F809E-2941-6304-7F83-739C0898AD74}"/>
              </a:ext>
            </a:extLst>
          </p:cNvPr>
          <p:cNvSpPr txBox="1"/>
          <p:nvPr/>
        </p:nvSpPr>
        <p:spPr>
          <a:xfrm>
            <a:off x="1493393" y="261533"/>
            <a:ext cx="10025991" cy="50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49001"/>
              </a:buClr>
            </a:pPr>
            <a:r>
              <a:rPr lang="en-US" sz="2400" b="1">
                <a:solidFill>
                  <a:srgbClr val="F49001"/>
                </a:solidFill>
                <a:latin typeface="Arial"/>
                <a:cs typeface="Arial"/>
              </a:rPr>
              <a:t>Clinical services transformation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6BB23F-0870-9652-0464-4346ADA898CD}"/>
              </a:ext>
            </a:extLst>
          </p:cNvPr>
          <p:cNvGrpSpPr/>
          <p:nvPr/>
        </p:nvGrpSpPr>
        <p:grpSpPr>
          <a:xfrm>
            <a:off x="234061" y="1770284"/>
            <a:ext cx="5751104" cy="668113"/>
            <a:chOff x="464965" y="1687160"/>
            <a:chExt cx="6851864" cy="50274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F4CBF6B-7488-5C18-4BEE-BF4E5663B5E5}"/>
                </a:ext>
              </a:extLst>
            </p:cNvPr>
            <p:cNvGrpSpPr/>
            <p:nvPr/>
          </p:nvGrpSpPr>
          <p:grpSpPr>
            <a:xfrm>
              <a:off x="464965" y="1687160"/>
              <a:ext cx="2206714" cy="502742"/>
              <a:chOff x="464965" y="1756831"/>
              <a:chExt cx="2640584" cy="1056233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18F0C74-2824-4F09-5EAB-D2897152DE0F}"/>
                  </a:ext>
                </a:extLst>
              </p:cNvPr>
              <p:cNvSpPr/>
              <p:nvPr/>
            </p:nvSpPr>
            <p:spPr>
              <a:xfrm>
                <a:off x="464965" y="1756831"/>
                <a:ext cx="2640584" cy="1056233"/>
              </a:xfrm>
              <a:prstGeom prst="rect">
                <a:avLst/>
              </a:prstGeom>
              <a:solidFill>
                <a:srgbClr val="04A8D7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D42BE2-4209-D5E7-9A6E-17040D8AEDF5}"/>
                  </a:ext>
                </a:extLst>
              </p:cNvPr>
              <p:cNvSpPr txBox="1"/>
              <p:nvPr/>
            </p:nvSpPr>
            <p:spPr>
              <a:xfrm>
                <a:off x="464965" y="1756832"/>
                <a:ext cx="2640584" cy="1056232"/>
              </a:xfrm>
              <a:prstGeom prst="rect">
                <a:avLst/>
              </a:prstGeom>
              <a:solidFill>
                <a:srgbClr val="F4900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9136" tIns="113792" rIns="199136" bIns="113792" numCol="1" spcCol="1270" anchor="ctr" anchorCtr="0">
                <a:noAutofit/>
              </a:bodyPr>
              <a:lstStyle/>
              <a:p>
                <a:pPr algn="ctr"/>
                <a:r>
                  <a:rPr lang="en-US" sz="1100" b="1"/>
                  <a:t>Emergency Department</a:t>
                </a:r>
              </a:p>
              <a:p>
                <a:pPr algn="ctr"/>
                <a:r>
                  <a:rPr lang="en-US" sz="1100"/>
                  <a:t>2 site to 1</a:t>
                </a:r>
                <a:endParaRPr lang="en-GB" sz="110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EA0C62-8C65-5CFD-AE2F-38F30988B7B8}"/>
                </a:ext>
              </a:extLst>
            </p:cNvPr>
            <p:cNvSpPr txBox="1"/>
            <p:nvPr/>
          </p:nvSpPr>
          <p:spPr>
            <a:xfrm>
              <a:off x="2734019" y="1687160"/>
              <a:ext cx="4582810" cy="5027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0" lvl="1" defTabSz="7112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04A8D7"/>
                </a:buClr>
              </a:pPr>
              <a:r>
                <a:rPr lang="en-US" sz="1100" kern="12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Senior decision making supported by rapid diagnostics to support right care right place.</a:t>
              </a:r>
              <a:endParaRPr lang="en-GB" sz="11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6A180C4-13BE-FE13-F4C7-53247220BE60}"/>
              </a:ext>
            </a:extLst>
          </p:cNvPr>
          <p:cNvGrpSpPr/>
          <p:nvPr/>
        </p:nvGrpSpPr>
        <p:grpSpPr>
          <a:xfrm>
            <a:off x="234061" y="2493308"/>
            <a:ext cx="5751104" cy="668113"/>
            <a:chOff x="464965" y="1687160"/>
            <a:chExt cx="6851864" cy="5027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89B0DE1-C91F-3A06-C28E-5998836CEE94}"/>
                </a:ext>
              </a:extLst>
            </p:cNvPr>
            <p:cNvGrpSpPr/>
            <p:nvPr/>
          </p:nvGrpSpPr>
          <p:grpSpPr>
            <a:xfrm>
              <a:off x="464965" y="1687160"/>
              <a:ext cx="2206714" cy="502742"/>
              <a:chOff x="464965" y="1756831"/>
              <a:chExt cx="2640584" cy="105623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D19F06D-978B-ADDB-9C29-75B2A1F706C8}"/>
                  </a:ext>
                </a:extLst>
              </p:cNvPr>
              <p:cNvSpPr/>
              <p:nvPr/>
            </p:nvSpPr>
            <p:spPr>
              <a:xfrm>
                <a:off x="464965" y="1756831"/>
                <a:ext cx="2640584" cy="1056233"/>
              </a:xfrm>
              <a:prstGeom prst="rect">
                <a:avLst/>
              </a:prstGeom>
              <a:solidFill>
                <a:srgbClr val="04A8D7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D393AA-90F1-A0C6-BB63-023A37E99395}"/>
                  </a:ext>
                </a:extLst>
              </p:cNvPr>
              <p:cNvSpPr txBox="1"/>
              <p:nvPr/>
            </p:nvSpPr>
            <p:spPr>
              <a:xfrm>
                <a:off x="464965" y="1756832"/>
                <a:ext cx="2640584" cy="1056232"/>
              </a:xfrm>
              <a:prstGeom prst="rect">
                <a:avLst/>
              </a:prstGeom>
              <a:solidFill>
                <a:srgbClr val="F4900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9136" tIns="113792" rIns="199136" bIns="113792" numCol="1" spcCol="1270" anchor="ctr" anchorCtr="0">
                <a:noAutofit/>
              </a:bodyPr>
              <a:lstStyle/>
              <a:p>
                <a:pPr algn="ctr"/>
                <a:r>
                  <a:rPr lang="en-US" sz="1100" b="1"/>
                  <a:t>Same Day Emergency Care</a:t>
                </a:r>
              </a:p>
              <a:p>
                <a:pPr algn="ctr"/>
                <a:r>
                  <a:rPr lang="en-US" sz="1100"/>
                  <a:t>2 site to 1</a:t>
                </a:r>
                <a:endParaRPr lang="en-GB" sz="110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010C69-C79F-2871-B3A7-58CCF4D4FCC3}"/>
                </a:ext>
              </a:extLst>
            </p:cNvPr>
            <p:cNvSpPr txBox="1"/>
            <p:nvPr/>
          </p:nvSpPr>
          <p:spPr>
            <a:xfrm>
              <a:off x="2734019" y="1687160"/>
              <a:ext cx="4582810" cy="5027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0" lvl="1" defTabSz="7112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04A8D7"/>
                </a:buClr>
              </a:pPr>
              <a:r>
                <a:rPr lang="en-US" sz="1100" kern="12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Expansion of same day emergency care (SDEC) pathways to optimise ambulatory care, reducing admissions and assessment unit demands.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8547846-045F-218B-2E27-08E3B6157A4A}"/>
              </a:ext>
            </a:extLst>
          </p:cNvPr>
          <p:cNvGrpSpPr/>
          <p:nvPr/>
        </p:nvGrpSpPr>
        <p:grpSpPr>
          <a:xfrm>
            <a:off x="234061" y="3209373"/>
            <a:ext cx="5751104" cy="668113"/>
            <a:chOff x="464965" y="1687160"/>
            <a:chExt cx="6851864" cy="50274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7C19230-BAED-AD19-3AFB-5AA53BBF4123}"/>
                </a:ext>
              </a:extLst>
            </p:cNvPr>
            <p:cNvGrpSpPr/>
            <p:nvPr/>
          </p:nvGrpSpPr>
          <p:grpSpPr>
            <a:xfrm>
              <a:off x="464965" y="1687160"/>
              <a:ext cx="2206714" cy="502742"/>
              <a:chOff x="464965" y="1756831"/>
              <a:chExt cx="2640584" cy="1056233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490355C-DCFA-6C8B-36D3-415A8F151B30}"/>
                  </a:ext>
                </a:extLst>
              </p:cNvPr>
              <p:cNvSpPr/>
              <p:nvPr/>
            </p:nvSpPr>
            <p:spPr>
              <a:xfrm>
                <a:off x="464965" y="1756831"/>
                <a:ext cx="2640584" cy="1056233"/>
              </a:xfrm>
              <a:prstGeom prst="rect">
                <a:avLst/>
              </a:prstGeom>
              <a:solidFill>
                <a:srgbClr val="04A8D7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747E424-23B6-043A-4257-26F217A50F74}"/>
                  </a:ext>
                </a:extLst>
              </p:cNvPr>
              <p:cNvSpPr txBox="1"/>
              <p:nvPr/>
            </p:nvSpPr>
            <p:spPr>
              <a:xfrm>
                <a:off x="464965" y="1756832"/>
                <a:ext cx="2640584" cy="1056232"/>
              </a:xfrm>
              <a:prstGeom prst="rect">
                <a:avLst/>
              </a:prstGeom>
              <a:solidFill>
                <a:srgbClr val="F4900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9136" tIns="113792" rIns="199136" bIns="113792" numCol="1" spcCol="1270" anchor="ctr" anchorCtr="0">
                <a:noAutofit/>
              </a:bodyPr>
              <a:lstStyle/>
              <a:p>
                <a:pPr algn="ctr"/>
                <a:r>
                  <a:rPr lang="en-US" sz="1100" b="1"/>
                  <a:t>Assessment Units</a:t>
                </a:r>
              </a:p>
              <a:p>
                <a:pPr algn="ctr"/>
                <a:r>
                  <a:rPr lang="en-US" sz="1100"/>
                  <a:t>2 site to 1</a:t>
                </a:r>
                <a:endParaRPr lang="en-GB" sz="1100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837ACDB-3C17-751A-F8B5-07F28A921811}"/>
                </a:ext>
              </a:extLst>
            </p:cNvPr>
            <p:cNvSpPr txBox="1"/>
            <p:nvPr/>
          </p:nvSpPr>
          <p:spPr>
            <a:xfrm>
              <a:off x="2734019" y="1687160"/>
              <a:ext cx="4582810" cy="5027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0" lvl="1" defTabSz="7112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04A8D7"/>
                </a:buClr>
              </a:pPr>
              <a:r>
                <a:rPr lang="en-US" sz="1100" kern="12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Rapid diagnostics and decision making over seven days to reduce length of stay (LOS) in assessment units.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5886285-C561-E7D9-8F97-142D78EF2F19}"/>
              </a:ext>
            </a:extLst>
          </p:cNvPr>
          <p:cNvGrpSpPr/>
          <p:nvPr/>
        </p:nvGrpSpPr>
        <p:grpSpPr>
          <a:xfrm>
            <a:off x="234061" y="3925438"/>
            <a:ext cx="5751104" cy="668113"/>
            <a:chOff x="464965" y="1687160"/>
            <a:chExt cx="6851864" cy="50274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83EAD18-2A8D-596D-1F73-A02D7B16AC3F}"/>
                </a:ext>
              </a:extLst>
            </p:cNvPr>
            <p:cNvGrpSpPr/>
            <p:nvPr/>
          </p:nvGrpSpPr>
          <p:grpSpPr>
            <a:xfrm>
              <a:off x="464965" y="1687160"/>
              <a:ext cx="2206714" cy="502742"/>
              <a:chOff x="464965" y="1756831"/>
              <a:chExt cx="2640584" cy="1056233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D714BAD-5038-A411-E5EB-33439CCFCE11}"/>
                  </a:ext>
                </a:extLst>
              </p:cNvPr>
              <p:cNvSpPr/>
              <p:nvPr/>
            </p:nvSpPr>
            <p:spPr>
              <a:xfrm>
                <a:off x="464965" y="1756831"/>
                <a:ext cx="2640584" cy="1056233"/>
              </a:xfrm>
              <a:prstGeom prst="rect">
                <a:avLst/>
              </a:prstGeom>
              <a:solidFill>
                <a:srgbClr val="04A8D7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850AD08-65B0-1899-DB0B-4AA514FD09F4}"/>
                  </a:ext>
                </a:extLst>
              </p:cNvPr>
              <p:cNvSpPr txBox="1"/>
              <p:nvPr/>
            </p:nvSpPr>
            <p:spPr>
              <a:xfrm>
                <a:off x="464965" y="1756832"/>
                <a:ext cx="2640584" cy="1056232"/>
              </a:xfrm>
              <a:prstGeom prst="rect">
                <a:avLst/>
              </a:prstGeom>
              <a:solidFill>
                <a:srgbClr val="F4900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9136" tIns="113792" rIns="199136" bIns="113792" numCol="1" spcCol="1270" anchor="ctr" anchorCtr="0">
                <a:noAutofit/>
              </a:bodyPr>
              <a:lstStyle/>
              <a:p>
                <a:pPr algn="ctr"/>
                <a:r>
                  <a:rPr lang="en-US" sz="1100" b="1"/>
                  <a:t>Older peoples Care &amp; Frailty</a:t>
                </a:r>
              </a:p>
              <a:p>
                <a:pPr algn="ctr"/>
                <a:r>
                  <a:rPr lang="en-US" sz="1100"/>
                  <a:t>2 site to 1</a:t>
                </a:r>
                <a:endParaRPr lang="en-GB" sz="1100"/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F56383C-0B08-3FC9-E0E4-3A32A2D571BF}"/>
                </a:ext>
              </a:extLst>
            </p:cNvPr>
            <p:cNvSpPr txBox="1"/>
            <p:nvPr/>
          </p:nvSpPr>
          <p:spPr>
            <a:xfrm>
              <a:off x="2734019" y="1687160"/>
              <a:ext cx="4582810" cy="5027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0" lvl="1" defTabSz="7112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04A8D7"/>
                </a:buClr>
              </a:pPr>
              <a:r>
                <a:rPr lang="en-US" sz="1100" kern="12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 to end acute and community care will prevent patients being admitted unnecessarily or reduce LOS if admitted.</a:t>
              </a:r>
              <a:endParaRPr lang="en-GB" sz="11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7666BE9-2EC4-39F0-DBD5-AED99F218CDE}"/>
              </a:ext>
            </a:extLst>
          </p:cNvPr>
          <p:cNvGrpSpPr/>
          <p:nvPr/>
        </p:nvGrpSpPr>
        <p:grpSpPr>
          <a:xfrm>
            <a:off x="234061" y="4641500"/>
            <a:ext cx="5751104" cy="668113"/>
            <a:chOff x="464965" y="1687160"/>
            <a:chExt cx="6851864" cy="50274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203D613-1F57-7770-B21B-50E9BA86E5BB}"/>
                </a:ext>
              </a:extLst>
            </p:cNvPr>
            <p:cNvGrpSpPr/>
            <p:nvPr/>
          </p:nvGrpSpPr>
          <p:grpSpPr>
            <a:xfrm>
              <a:off x="464965" y="1687160"/>
              <a:ext cx="2206714" cy="502742"/>
              <a:chOff x="464965" y="1756831"/>
              <a:chExt cx="2640584" cy="1056233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05A17CA-53DE-BEA4-E18D-04226CA1DB78}"/>
                  </a:ext>
                </a:extLst>
              </p:cNvPr>
              <p:cNvSpPr/>
              <p:nvPr/>
            </p:nvSpPr>
            <p:spPr>
              <a:xfrm>
                <a:off x="464965" y="1756831"/>
                <a:ext cx="2640584" cy="1056233"/>
              </a:xfrm>
              <a:prstGeom prst="rect">
                <a:avLst/>
              </a:prstGeom>
              <a:solidFill>
                <a:srgbClr val="04A8D7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541DAF1-C04C-547C-5C26-82E2F2AAAA5C}"/>
                  </a:ext>
                </a:extLst>
              </p:cNvPr>
              <p:cNvSpPr txBox="1"/>
              <p:nvPr/>
            </p:nvSpPr>
            <p:spPr>
              <a:xfrm>
                <a:off x="464965" y="1756832"/>
                <a:ext cx="2640584" cy="1056232"/>
              </a:xfrm>
              <a:prstGeom prst="rect">
                <a:avLst/>
              </a:prstGeom>
              <a:solidFill>
                <a:srgbClr val="F4900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9136" tIns="113792" rIns="199136" bIns="113792" numCol="1" spcCol="1270" anchor="ctr" anchorCtr="0">
                <a:noAutofit/>
              </a:bodyPr>
              <a:lstStyle/>
              <a:p>
                <a:pPr algn="ctr"/>
                <a:r>
                  <a:rPr lang="en-US" sz="1100" b="1"/>
                  <a:t>Stroke Decoupling</a:t>
                </a:r>
                <a:endParaRPr lang="en-GB" sz="1100"/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E689EEA-14D6-6A59-85C1-E24DDC949044}"/>
                </a:ext>
              </a:extLst>
            </p:cNvPr>
            <p:cNvSpPr txBox="1"/>
            <p:nvPr/>
          </p:nvSpPr>
          <p:spPr>
            <a:xfrm>
              <a:off x="2734019" y="1687160"/>
              <a:ext cx="4582810" cy="5027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0" lvl="1" defTabSz="7112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04A8D7"/>
                </a:buClr>
              </a:pPr>
              <a:r>
                <a:rPr lang="en-US" sz="1100" kern="12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Rehabilitation to be provided in a community setting to improve patient care, end of life experience and release acute beds.</a:t>
              </a:r>
              <a:endParaRPr lang="en-GB" sz="11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CBAC756-44D9-E064-79D4-0920D74BDB04}"/>
              </a:ext>
            </a:extLst>
          </p:cNvPr>
          <p:cNvGrpSpPr/>
          <p:nvPr/>
        </p:nvGrpSpPr>
        <p:grpSpPr>
          <a:xfrm>
            <a:off x="234061" y="5366797"/>
            <a:ext cx="5751104" cy="668113"/>
            <a:chOff x="464965" y="1687160"/>
            <a:chExt cx="6851864" cy="50274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F0896C5-6EEB-B241-41FD-791D0D411A91}"/>
                </a:ext>
              </a:extLst>
            </p:cNvPr>
            <p:cNvGrpSpPr/>
            <p:nvPr/>
          </p:nvGrpSpPr>
          <p:grpSpPr>
            <a:xfrm>
              <a:off x="464965" y="1687160"/>
              <a:ext cx="2206714" cy="502742"/>
              <a:chOff x="464965" y="1756831"/>
              <a:chExt cx="2640584" cy="1056233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0E107C0-B6E3-48EF-9D0A-6710D03FECA8}"/>
                  </a:ext>
                </a:extLst>
              </p:cNvPr>
              <p:cNvSpPr/>
              <p:nvPr/>
            </p:nvSpPr>
            <p:spPr>
              <a:xfrm>
                <a:off x="464965" y="1756831"/>
                <a:ext cx="2640584" cy="1056233"/>
              </a:xfrm>
              <a:prstGeom prst="rect">
                <a:avLst/>
              </a:prstGeom>
              <a:solidFill>
                <a:srgbClr val="04A8D7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34211A3-0FF1-1D42-654A-2915BD398168}"/>
                  </a:ext>
                </a:extLst>
              </p:cNvPr>
              <p:cNvSpPr txBox="1"/>
              <p:nvPr/>
            </p:nvSpPr>
            <p:spPr>
              <a:xfrm>
                <a:off x="464965" y="1756832"/>
                <a:ext cx="2640584" cy="1056232"/>
              </a:xfrm>
              <a:prstGeom prst="rect">
                <a:avLst/>
              </a:prstGeom>
              <a:solidFill>
                <a:srgbClr val="F4900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9136" tIns="113792" rIns="199136" bIns="113792" numCol="1" spcCol="1270" anchor="ctr" anchorCtr="0">
                <a:noAutofit/>
              </a:bodyPr>
              <a:lstStyle/>
              <a:p>
                <a:pPr algn="ctr"/>
                <a:r>
                  <a:rPr lang="en-US" sz="1100" b="1"/>
                  <a:t>Cardiology</a:t>
                </a:r>
                <a:endParaRPr lang="en-GB" sz="1100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210A1B0-D134-84CE-878B-AE54528C9495}"/>
                </a:ext>
              </a:extLst>
            </p:cNvPr>
            <p:cNvSpPr txBox="1"/>
            <p:nvPr/>
          </p:nvSpPr>
          <p:spPr>
            <a:xfrm>
              <a:off x="2734019" y="1687160"/>
              <a:ext cx="4582810" cy="5027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0" lvl="1" defTabSz="7112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04A8D7"/>
                </a:buClr>
              </a:pPr>
              <a:r>
                <a:rPr lang="en-US" sz="1100" kern="12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Increased use of ambulatory pathways and day case procedures will prevent patients being in hospital unnecessarily.</a:t>
              </a:r>
              <a:endParaRPr lang="en-GB" sz="11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3C91D38-4299-6032-341B-6D92D67209C4}"/>
              </a:ext>
            </a:extLst>
          </p:cNvPr>
          <p:cNvGrpSpPr/>
          <p:nvPr/>
        </p:nvGrpSpPr>
        <p:grpSpPr>
          <a:xfrm>
            <a:off x="6158532" y="1770285"/>
            <a:ext cx="5751104" cy="668113"/>
            <a:chOff x="464965" y="1687160"/>
            <a:chExt cx="6851864" cy="502742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E733472-716B-0B59-C6CB-757C9F32B611}"/>
                </a:ext>
              </a:extLst>
            </p:cNvPr>
            <p:cNvGrpSpPr/>
            <p:nvPr/>
          </p:nvGrpSpPr>
          <p:grpSpPr>
            <a:xfrm>
              <a:off x="464965" y="1687160"/>
              <a:ext cx="2206714" cy="502742"/>
              <a:chOff x="464965" y="1756831"/>
              <a:chExt cx="2640584" cy="1056233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00FC401-0E0A-793D-9579-E8B821F20908}"/>
                  </a:ext>
                </a:extLst>
              </p:cNvPr>
              <p:cNvSpPr/>
              <p:nvPr/>
            </p:nvSpPr>
            <p:spPr>
              <a:xfrm>
                <a:off x="464965" y="1756831"/>
                <a:ext cx="2640584" cy="1056233"/>
              </a:xfrm>
              <a:prstGeom prst="rect">
                <a:avLst/>
              </a:prstGeom>
              <a:solidFill>
                <a:srgbClr val="04A8D7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445E529-81AF-7517-87F2-67F92E981763}"/>
                  </a:ext>
                </a:extLst>
              </p:cNvPr>
              <p:cNvSpPr txBox="1"/>
              <p:nvPr/>
            </p:nvSpPr>
            <p:spPr>
              <a:xfrm>
                <a:off x="464965" y="1756832"/>
                <a:ext cx="2640584" cy="1056232"/>
              </a:xfrm>
              <a:prstGeom prst="rect">
                <a:avLst/>
              </a:prstGeom>
              <a:solidFill>
                <a:srgbClr val="F4900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9136" tIns="113792" rIns="199136" bIns="113792" numCol="1" spcCol="1270" anchor="ctr" anchorCtr="0">
                <a:noAutofit/>
              </a:bodyPr>
              <a:lstStyle/>
              <a:p>
                <a:pPr algn="ctr"/>
                <a:r>
                  <a:rPr lang="en-US" sz="1100" b="1"/>
                  <a:t>Acute therapies</a:t>
                </a:r>
              </a:p>
              <a:p>
                <a:pPr algn="ctr"/>
                <a:r>
                  <a:rPr lang="en-US" sz="1100"/>
                  <a:t>2 sites to 3</a:t>
                </a:r>
                <a:endParaRPr lang="en-GB" sz="1100"/>
              </a:p>
              <a:p>
                <a:pPr algn="ctr"/>
                <a:endParaRPr lang="en-GB" sz="1100"/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EB18081-EE3F-87DF-1979-CB6E8BD3B9A0}"/>
                </a:ext>
              </a:extLst>
            </p:cNvPr>
            <p:cNvSpPr txBox="1"/>
            <p:nvPr/>
          </p:nvSpPr>
          <p:spPr>
            <a:xfrm>
              <a:off x="2734019" y="1687160"/>
              <a:ext cx="4582810" cy="5027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0" lvl="1" defTabSz="7112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04A8D7"/>
                </a:buClr>
              </a:pPr>
              <a:r>
                <a:rPr lang="en-US" sz="1100" kern="12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Extended working hours will enable patient therapy provision to support earlier discharge.</a:t>
              </a:r>
              <a:r>
                <a:rPr lang="en-GB" sz="1100" kern="12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E03E392-D023-9B15-EB82-C827AB0A446D}"/>
              </a:ext>
            </a:extLst>
          </p:cNvPr>
          <p:cNvGrpSpPr/>
          <p:nvPr/>
        </p:nvGrpSpPr>
        <p:grpSpPr>
          <a:xfrm>
            <a:off x="6158532" y="2493309"/>
            <a:ext cx="5751104" cy="668113"/>
            <a:chOff x="464965" y="1687160"/>
            <a:chExt cx="6851864" cy="50274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4255A23-72D8-ACF2-AAA2-88EF80F43FFB}"/>
                </a:ext>
              </a:extLst>
            </p:cNvPr>
            <p:cNvGrpSpPr/>
            <p:nvPr/>
          </p:nvGrpSpPr>
          <p:grpSpPr>
            <a:xfrm>
              <a:off x="464965" y="1687160"/>
              <a:ext cx="2206714" cy="502742"/>
              <a:chOff x="464965" y="1756831"/>
              <a:chExt cx="2640584" cy="1056233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279E8B6-732C-6D8F-D3C9-EDC033DD5C49}"/>
                  </a:ext>
                </a:extLst>
              </p:cNvPr>
              <p:cNvSpPr/>
              <p:nvPr/>
            </p:nvSpPr>
            <p:spPr>
              <a:xfrm>
                <a:off x="464965" y="1756831"/>
                <a:ext cx="2640584" cy="1056233"/>
              </a:xfrm>
              <a:prstGeom prst="rect">
                <a:avLst/>
              </a:prstGeom>
              <a:solidFill>
                <a:srgbClr val="04A8D7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5DB2925-2B99-618E-05A9-B82E833148F7}"/>
                  </a:ext>
                </a:extLst>
              </p:cNvPr>
              <p:cNvSpPr txBox="1"/>
              <p:nvPr/>
            </p:nvSpPr>
            <p:spPr>
              <a:xfrm>
                <a:off x="464965" y="1756832"/>
                <a:ext cx="2640584" cy="1056232"/>
              </a:xfrm>
              <a:prstGeom prst="rect">
                <a:avLst/>
              </a:prstGeom>
              <a:solidFill>
                <a:srgbClr val="F4900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9136" tIns="113792" rIns="199136" bIns="113792" numCol="1" spcCol="1270" anchor="ctr" anchorCtr="0">
                <a:noAutofit/>
              </a:bodyPr>
              <a:lstStyle/>
              <a:p>
                <a:pPr algn="ctr"/>
                <a:r>
                  <a:rPr lang="en-US" sz="1100" b="1"/>
                  <a:t>Imaging</a:t>
                </a:r>
              </a:p>
              <a:p>
                <a:pPr algn="ctr"/>
                <a:r>
                  <a:rPr lang="en-US" sz="1100"/>
                  <a:t>2 sites to 3</a:t>
                </a:r>
                <a:endParaRPr lang="en-GB" sz="1100"/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4E2650E-83ED-6CEC-6B18-FF38A73C1E1A}"/>
                </a:ext>
              </a:extLst>
            </p:cNvPr>
            <p:cNvSpPr txBox="1"/>
            <p:nvPr/>
          </p:nvSpPr>
          <p:spPr>
            <a:xfrm>
              <a:off x="2734019" y="1687160"/>
              <a:ext cx="4582810" cy="5027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0" lvl="1" defTabSz="711200">
                <a:spcBef>
                  <a:spcPct val="0"/>
                </a:spcBef>
                <a:spcAft>
                  <a:spcPct val="15000"/>
                </a:spcAft>
                <a:buClr>
                  <a:srgbClr val="04A8D7"/>
                </a:buClr>
              </a:pPr>
              <a:r>
                <a:rPr lang="en-US" sz="1100" kern="120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rPr>
                <a:t>Improved </a:t>
              </a:r>
              <a:r>
                <a:rPr lang="en-US" sz="110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rPr>
                <a:t>turnaround </a:t>
              </a:r>
              <a:r>
                <a:rPr lang="en-US" sz="1100" kern="120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rPr>
                <a:t>times will support rapid decision</a:t>
              </a:r>
              <a:r>
                <a:rPr lang="en-US" sz="110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rPr>
                <a:t> </a:t>
              </a:r>
              <a:r>
                <a:rPr lang="en-US" sz="1100" kern="120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rPr>
                <a:t> making at the front door. Demand management and artificial intelligence will improve efficiency.</a:t>
              </a:r>
              <a:endParaRPr lang="en-GB" sz="1100" kern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611DDE8-4A14-8BDF-6DC9-9D0996AD8FE3}"/>
              </a:ext>
            </a:extLst>
          </p:cNvPr>
          <p:cNvGrpSpPr/>
          <p:nvPr/>
        </p:nvGrpSpPr>
        <p:grpSpPr>
          <a:xfrm>
            <a:off x="6158532" y="3209374"/>
            <a:ext cx="5751104" cy="668113"/>
            <a:chOff x="464965" y="1687160"/>
            <a:chExt cx="6851864" cy="502742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770DECA0-1EE8-6913-ACC3-D96EA5E80034}"/>
                </a:ext>
              </a:extLst>
            </p:cNvPr>
            <p:cNvGrpSpPr/>
            <p:nvPr/>
          </p:nvGrpSpPr>
          <p:grpSpPr>
            <a:xfrm>
              <a:off x="464965" y="1687160"/>
              <a:ext cx="2206714" cy="502742"/>
              <a:chOff x="464965" y="1756831"/>
              <a:chExt cx="2640584" cy="1056233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E26255E6-751B-A914-C6E1-B90CC0D38FF6}"/>
                  </a:ext>
                </a:extLst>
              </p:cNvPr>
              <p:cNvSpPr/>
              <p:nvPr/>
            </p:nvSpPr>
            <p:spPr>
              <a:xfrm>
                <a:off x="464965" y="1756831"/>
                <a:ext cx="2640584" cy="1056233"/>
              </a:xfrm>
              <a:prstGeom prst="rect">
                <a:avLst/>
              </a:prstGeom>
              <a:solidFill>
                <a:srgbClr val="04A8D7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3562897-3544-50A7-42CC-84282F302E91}"/>
                  </a:ext>
                </a:extLst>
              </p:cNvPr>
              <p:cNvSpPr txBox="1"/>
              <p:nvPr/>
            </p:nvSpPr>
            <p:spPr>
              <a:xfrm>
                <a:off x="464965" y="1756832"/>
                <a:ext cx="2640584" cy="1056232"/>
              </a:xfrm>
              <a:prstGeom prst="rect">
                <a:avLst/>
              </a:prstGeom>
              <a:solidFill>
                <a:srgbClr val="F4900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9136" tIns="113792" rIns="199136" bIns="113792" numCol="1" spcCol="1270" anchor="ctr" anchorCtr="0">
                <a:noAutofit/>
              </a:bodyPr>
              <a:lstStyle/>
              <a:p>
                <a:pPr algn="ctr"/>
                <a:r>
                  <a:rPr lang="en-US" sz="1100" b="1"/>
                  <a:t>Endoscopy</a:t>
                </a:r>
              </a:p>
              <a:p>
                <a:pPr algn="ctr"/>
                <a:r>
                  <a:rPr lang="en-US" sz="1100"/>
                  <a:t>2 sites to 3</a:t>
                </a:r>
                <a:endParaRPr lang="en-GB" sz="1100"/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4F7E7CF-ECC2-8F13-229E-ACF82F55508D}"/>
                </a:ext>
              </a:extLst>
            </p:cNvPr>
            <p:cNvSpPr txBox="1"/>
            <p:nvPr/>
          </p:nvSpPr>
          <p:spPr>
            <a:xfrm>
              <a:off x="2734019" y="1687160"/>
              <a:ext cx="4582810" cy="5027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0" lvl="1" defTabSz="7112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04A8D7"/>
                </a:buClr>
              </a:pPr>
              <a:r>
                <a:rPr lang="en-US" sz="1100" kern="12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Separation of inpatient and outpatient endoscopy to the treatment </a:t>
              </a:r>
              <a:r>
                <a:rPr lang="en-US" sz="1100" kern="1200" err="1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centres</a:t>
              </a:r>
              <a:r>
                <a:rPr lang="en-US" sz="1100" kern="12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Midland Metropolitan University Hospital to support patient flow and productivity.</a:t>
              </a:r>
              <a:endParaRPr lang="en-GB" sz="11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90BB8D4-ECF9-7B6C-6E8B-84F8CEE0019E}"/>
              </a:ext>
            </a:extLst>
          </p:cNvPr>
          <p:cNvGrpSpPr/>
          <p:nvPr/>
        </p:nvGrpSpPr>
        <p:grpSpPr>
          <a:xfrm>
            <a:off x="6158532" y="3925439"/>
            <a:ext cx="5751104" cy="668113"/>
            <a:chOff x="464965" y="1687160"/>
            <a:chExt cx="6851864" cy="502742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E6298EC-8E52-695F-A2F9-E34B5799EE4C}"/>
                </a:ext>
              </a:extLst>
            </p:cNvPr>
            <p:cNvGrpSpPr/>
            <p:nvPr/>
          </p:nvGrpSpPr>
          <p:grpSpPr>
            <a:xfrm>
              <a:off x="464965" y="1687160"/>
              <a:ext cx="2206714" cy="502742"/>
              <a:chOff x="464965" y="1756831"/>
              <a:chExt cx="2640584" cy="1056233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EDBF8F4A-1F83-1986-9031-D1CD6F914D0E}"/>
                  </a:ext>
                </a:extLst>
              </p:cNvPr>
              <p:cNvSpPr/>
              <p:nvPr/>
            </p:nvSpPr>
            <p:spPr>
              <a:xfrm>
                <a:off x="464965" y="1756831"/>
                <a:ext cx="2640584" cy="1056233"/>
              </a:xfrm>
              <a:prstGeom prst="rect">
                <a:avLst/>
              </a:prstGeom>
              <a:solidFill>
                <a:srgbClr val="04A8D7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2F4CA6D-7228-3258-217A-2CE19712ED46}"/>
                  </a:ext>
                </a:extLst>
              </p:cNvPr>
              <p:cNvSpPr txBox="1"/>
              <p:nvPr/>
            </p:nvSpPr>
            <p:spPr>
              <a:xfrm>
                <a:off x="464965" y="1756832"/>
                <a:ext cx="2640584" cy="1056232"/>
              </a:xfrm>
              <a:prstGeom prst="rect">
                <a:avLst/>
              </a:prstGeom>
              <a:solidFill>
                <a:srgbClr val="F4900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9136" tIns="113792" rIns="199136" bIns="113792" numCol="1" spcCol="1270" anchor="ctr" anchorCtr="0">
                <a:noAutofit/>
              </a:bodyPr>
              <a:lstStyle/>
              <a:p>
                <a:pPr algn="ctr"/>
                <a:r>
                  <a:rPr lang="en-US" sz="1100" b="1"/>
                  <a:t>Place Partnership</a:t>
                </a:r>
                <a:endParaRPr lang="en-GB" sz="1100"/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020DC46-0A6E-2E11-6236-6108C0DF6657}"/>
                </a:ext>
              </a:extLst>
            </p:cNvPr>
            <p:cNvSpPr txBox="1"/>
            <p:nvPr/>
          </p:nvSpPr>
          <p:spPr>
            <a:xfrm>
              <a:off x="2734019" y="1687160"/>
              <a:ext cx="4582810" cy="5027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0" lvl="1" defTabSz="7112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04A8D7"/>
                </a:buClr>
              </a:pPr>
              <a:r>
                <a:rPr lang="en-US" sz="1100" kern="12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Community beds and home-based services right sized to enable increased supported discharge from acute settings.</a:t>
              </a:r>
              <a:endParaRPr lang="en-GB" sz="11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FCB379D-ED6F-AB7F-FF50-99800389EFF4}"/>
              </a:ext>
            </a:extLst>
          </p:cNvPr>
          <p:cNvGrpSpPr/>
          <p:nvPr/>
        </p:nvGrpSpPr>
        <p:grpSpPr>
          <a:xfrm>
            <a:off x="6158532" y="4641501"/>
            <a:ext cx="5751104" cy="668113"/>
            <a:chOff x="464965" y="1687160"/>
            <a:chExt cx="6851864" cy="502742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2FF5E2F-BF70-8AA5-C935-410779C580BD}"/>
                </a:ext>
              </a:extLst>
            </p:cNvPr>
            <p:cNvGrpSpPr/>
            <p:nvPr/>
          </p:nvGrpSpPr>
          <p:grpSpPr>
            <a:xfrm>
              <a:off x="464965" y="1687160"/>
              <a:ext cx="2206714" cy="502742"/>
              <a:chOff x="464965" y="1756831"/>
              <a:chExt cx="2640584" cy="1056233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800B7DB-CC86-23AA-1FD7-4FB1006F4EA3}"/>
                  </a:ext>
                </a:extLst>
              </p:cNvPr>
              <p:cNvSpPr/>
              <p:nvPr/>
            </p:nvSpPr>
            <p:spPr>
              <a:xfrm>
                <a:off x="464965" y="1756831"/>
                <a:ext cx="2640584" cy="1056233"/>
              </a:xfrm>
              <a:prstGeom prst="rect">
                <a:avLst/>
              </a:prstGeom>
              <a:solidFill>
                <a:srgbClr val="04A8D7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2989543-331A-197A-236F-38D30679A607}"/>
                  </a:ext>
                </a:extLst>
              </p:cNvPr>
              <p:cNvSpPr txBox="1"/>
              <p:nvPr/>
            </p:nvSpPr>
            <p:spPr>
              <a:xfrm>
                <a:off x="464965" y="1756832"/>
                <a:ext cx="2640584" cy="1056232"/>
              </a:xfrm>
              <a:prstGeom prst="rect">
                <a:avLst/>
              </a:prstGeom>
              <a:solidFill>
                <a:srgbClr val="F4900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9136" tIns="113792" rIns="199136" bIns="113792" numCol="1" spcCol="1270" anchor="ctr" anchorCtr="0">
                <a:noAutofit/>
              </a:bodyPr>
              <a:lstStyle/>
              <a:p>
                <a:pPr algn="ctr"/>
                <a:r>
                  <a:rPr lang="en-US" sz="1100" b="1"/>
                  <a:t>Theatres</a:t>
                </a:r>
              </a:p>
              <a:p>
                <a:pPr algn="ctr"/>
                <a:r>
                  <a:rPr lang="en-US" sz="1100"/>
                  <a:t>2 sites to 3</a:t>
                </a:r>
                <a:endParaRPr lang="en-GB" sz="1100"/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17652D7-BA0E-FA63-1BEE-3F3FF55F1817}"/>
                </a:ext>
              </a:extLst>
            </p:cNvPr>
            <p:cNvSpPr txBox="1"/>
            <p:nvPr/>
          </p:nvSpPr>
          <p:spPr>
            <a:xfrm>
              <a:off x="2734019" y="1687160"/>
              <a:ext cx="4582810" cy="5027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0" lvl="1" defTabSz="7112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04A8D7"/>
                </a:buClr>
              </a:pPr>
              <a:r>
                <a:rPr lang="en-US" sz="1100" kern="12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Increased use of day case pathways with day case activity split from elective and emergency activity will improve.</a:t>
              </a:r>
              <a:endParaRPr lang="en-GB" sz="11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DD80C5F-1DA0-C5FC-CCAF-38D28B3A6F63}"/>
              </a:ext>
            </a:extLst>
          </p:cNvPr>
          <p:cNvGrpSpPr/>
          <p:nvPr/>
        </p:nvGrpSpPr>
        <p:grpSpPr>
          <a:xfrm>
            <a:off x="6158532" y="5366798"/>
            <a:ext cx="5751104" cy="668113"/>
            <a:chOff x="464965" y="1687160"/>
            <a:chExt cx="6851864" cy="502742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93D3D2EE-3EFE-6DBC-90C9-324F9A10B0E9}"/>
                </a:ext>
              </a:extLst>
            </p:cNvPr>
            <p:cNvGrpSpPr/>
            <p:nvPr/>
          </p:nvGrpSpPr>
          <p:grpSpPr>
            <a:xfrm>
              <a:off x="464965" y="1687160"/>
              <a:ext cx="2206714" cy="502742"/>
              <a:chOff x="464965" y="1756831"/>
              <a:chExt cx="2640584" cy="1056233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46BDB2A6-0A48-6518-0CD2-A6D00A362B2E}"/>
                  </a:ext>
                </a:extLst>
              </p:cNvPr>
              <p:cNvSpPr/>
              <p:nvPr/>
            </p:nvSpPr>
            <p:spPr>
              <a:xfrm>
                <a:off x="464965" y="1756831"/>
                <a:ext cx="2640584" cy="1056233"/>
              </a:xfrm>
              <a:prstGeom prst="rect">
                <a:avLst/>
              </a:prstGeom>
              <a:solidFill>
                <a:srgbClr val="04A8D7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82C63F0-1605-0DD8-FAD5-EFF4EF12ECF1}"/>
                  </a:ext>
                </a:extLst>
              </p:cNvPr>
              <p:cNvSpPr txBox="1"/>
              <p:nvPr/>
            </p:nvSpPr>
            <p:spPr>
              <a:xfrm>
                <a:off x="464965" y="1756832"/>
                <a:ext cx="2640584" cy="1056232"/>
              </a:xfrm>
              <a:prstGeom prst="rect">
                <a:avLst/>
              </a:prstGeom>
              <a:solidFill>
                <a:srgbClr val="F4900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9136" tIns="113792" rIns="199136" bIns="113792" numCol="1" spcCol="1270" anchor="ctr" anchorCtr="0">
                <a:noAutofit/>
              </a:bodyPr>
              <a:lstStyle/>
              <a:p>
                <a:pPr algn="ctr"/>
                <a:r>
                  <a:rPr lang="en-US" sz="1100" b="1"/>
                  <a:t>Enhanced Care</a:t>
                </a:r>
                <a:endParaRPr lang="en-GB" sz="1100"/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3C2BAA1-347F-A445-7DA4-62E454E4D53B}"/>
                </a:ext>
              </a:extLst>
            </p:cNvPr>
            <p:cNvSpPr txBox="1"/>
            <p:nvPr/>
          </p:nvSpPr>
          <p:spPr>
            <a:xfrm>
              <a:off x="2734019" y="1687160"/>
              <a:ext cx="4582810" cy="5027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0" lvl="1" defTabSz="7112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04A8D7"/>
                </a:buClr>
              </a:pPr>
              <a:r>
                <a:rPr lang="en-US" sz="1100" kern="12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Provision of a post anaesthetic care unit (PACU) and ward based enhanced care to support care pathways.</a:t>
              </a:r>
              <a:endParaRPr lang="en-GB" sz="11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4FE97F3-8EDC-0252-746B-AB6B323DAA15}"/>
              </a:ext>
            </a:extLst>
          </p:cNvPr>
          <p:cNvSpPr txBox="1"/>
          <p:nvPr/>
        </p:nvSpPr>
        <p:spPr>
          <a:xfrm>
            <a:off x="1493392" y="852884"/>
            <a:ext cx="1033782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0" i="0" dirty="0">
                <a:solidFill>
                  <a:schemeClr val="tx2"/>
                </a:solidFill>
                <a:effectLst/>
              </a:rPr>
              <a:t>In preparation for the opening of Midland Met, crucial work is being undertaken across 12 areas to transform our services, focusing on our acute care model</a:t>
            </a:r>
            <a:r>
              <a:rPr lang="en-US" sz="1600" dirty="0">
                <a:solidFill>
                  <a:schemeClr val="tx2"/>
                </a:solidFill>
              </a:rPr>
              <a:t>.</a:t>
            </a:r>
            <a:r>
              <a:rPr lang="en-US" sz="16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It </a:t>
            </a:r>
            <a:r>
              <a:rPr lang="en-US" sz="1600" b="0" i="0" dirty="0">
                <a:solidFill>
                  <a:schemeClr val="tx2"/>
                </a:solidFill>
                <a:effectLst/>
              </a:rPr>
              <a:t>comprises of these services.</a:t>
            </a:r>
            <a:r>
              <a:rPr lang="en-US" sz="1600" dirty="0">
                <a:solidFill>
                  <a:schemeClr val="tx2"/>
                </a:solidFill>
              </a:rPr>
              <a:t> </a:t>
            </a:r>
            <a:endParaRPr lang="en-GB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31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888D23BF-9710-ED37-0E54-159B2DAFF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850" y="120153"/>
            <a:ext cx="8366478" cy="591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6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5DD3DFB6-2A2D-B544-88E1-008FE91951DC}"/>
              </a:ext>
            </a:extLst>
          </p:cNvPr>
          <p:cNvSpPr/>
          <p:nvPr/>
        </p:nvSpPr>
        <p:spPr>
          <a:xfrm>
            <a:off x="7813039" y="134510"/>
            <a:ext cx="780570" cy="122163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, timeline&#10;&#10;Description automatically generated">
            <a:extLst>
              <a:ext uri="{FF2B5EF4-FFF2-40B4-BE49-F238E27FC236}">
                <a16:creationId xmlns:a16="http://schemas.microsoft.com/office/drawing/2014/main" id="{92F1721A-A1BD-86A2-AD7C-53183827E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721" y="0"/>
            <a:ext cx="9698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60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842352-A887-144B-B1C5-265C2ECDCC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" b="55930"/>
          <a:stretch/>
        </p:blipFill>
        <p:spPr>
          <a:xfrm>
            <a:off x="2111257" y="1591358"/>
            <a:ext cx="10315860" cy="527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8C77BE-D508-AE48-940E-2F320DB55576}"/>
              </a:ext>
            </a:extLst>
          </p:cNvPr>
          <p:cNvSpPr/>
          <p:nvPr/>
        </p:nvSpPr>
        <p:spPr>
          <a:xfrm>
            <a:off x="10222463" y="-2707583"/>
            <a:ext cx="85311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">
                <a:solidFill>
                  <a:srgbClr val="8F8F9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SEPTEMBER 2021</a:t>
            </a:r>
            <a:endParaRPr lang="en-US" sz="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D41430-8B44-8C40-9E40-42B00781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40" t="5" r="-26640" b="55926"/>
          <a:stretch/>
        </p:blipFill>
        <p:spPr>
          <a:xfrm>
            <a:off x="0" y="1591356"/>
            <a:ext cx="10315860" cy="527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F9CD3B-7889-E64B-B822-8A789C4B95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" t="3" r="57080" b="55930"/>
          <a:stretch/>
        </p:blipFill>
        <p:spPr>
          <a:xfrm>
            <a:off x="7783033" y="1591356"/>
            <a:ext cx="4428000" cy="5274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042B3F-BB4D-A34B-85FE-095A869CF009}"/>
              </a:ext>
            </a:extLst>
          </p:cNvPr>
          <p:cNvSpPr/>
          <p:nvPr/>
        </p:nvSpPr>
        <p:spPr>
          <a:xfrm>
            <a:off x="-221941" y="419255"/>
            <a:ext cx="12649058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000" b="1" dirty="0">
                <a:solidFill>
                  <a:srgbClr val="F49001"/>
                </a:solidFill>
                <a:latin typeface="Arial"/>
                <a:cs typeface="Arial"/>
              </a:rPr>
              <a:t>Regeneration, fundraising and learning campus  </a:t>
            </a:r>
            <a:endParaRPr lang="en-US" sz="4000" b="1" dirty="0">
              <a:solidFill>
                <a:srgbClr val="F4900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73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5DD3DFB6-2A2D-B544-88E1-008FE91951DC}"/>
              </a:ext>
            </a:extLst>
          </p:cNvPr>
          <p:cNvSpPr/>
          <p:nvPr/>
        </p:nvSpPr>
        <p:spPr>
          <a:xfrm>
            <a:off x="7813039" y="134510"/>
            <a:ext cx="780570" cy="122163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670;p217">
            <a:extLst>
              <a:ext uri="{FF2B5EF4-FFF2-40B4-BE49-F238E27FC236}">
                <a16:creationId xmlns:a16="http://schemas.microsoft.com/office/drawing/2014/main" id="{5C737415-B1FA-ED49-A564-1896AA02126F}"/>
              </a:ext>
            </a:extLst>
          </p:cNvPr>
          <p:cNvSpPr txBox="1"/>
          <p:nvPr/>
        </p:nvSpPr>
        <p:spPr>
          <a:xfrm>
            <a:off x="1484203" y="681125"/>
            <a:ext cx="6731726" cy="533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accent1"/>
              </a:buClr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Supporting We Are Metropolitan</a:t>
            </a:r>
          </a:p>
          <a:p>
            <a:pPr marL="285750" lvl="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000" dirty="0">
              <a:solidFill>
                <a:srgbClr val="8889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Trust Charity is the registered charity of Sandwell and West Birmingham NHS Trust and is passionate about making a difference in people’s lives.</a:t>
            </a:r>
          </a:p>
          <a:p>
            <a:pPr marL="285750" lvl="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Trust Charity is working hard to deliver our 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 Are Metropolitan 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fundraising campaign and raise £2m to:</a:t>
            </a:r>
          </a:p>
          <a:p>
            <a:pPr lvl="0">
              <a:lnSpc>
                <a:spcPct val="150000"/>
              </a:lnSpc>
              <a:buClr>
                <a:schemeClr val="accent1"/>
              </a:buClr>
            </a:pPr>
            <a:endParaRPr lang="en-GB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en-GB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community spaces.</a:t>
            </a:r>
          </a:p>
          <a:p>
            <a:pPr marL="800100" lvl="1" indent="-3429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en-GB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welcoming and healing environment.</a:t>
            </a:r>
          </a:p>
          <a:p>
            <a:pPr marL="800100" lvl="1" indent="-3429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en-GB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research and development. </a:t>
            </a:r>
          </a:p>
          <a:p>
            <a:pPr marL="800100" lvl="1" indent="-3429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Trust Charity is helping our organisation play a major role in new community regeneration initiatives within our local communities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endParaRPr lang="en-GB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endParaRPr lang="en-GB" sz="1600" dirty="0">
              <a:solidFill>
                <a:srgbClr val="8889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endParaRPr lang="en-GB" sz="1600" dirty="0">
              <a:solidFill>
                <a:srgbClr val="8889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8889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8889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69C829-999E-2A28-09E5-C8458E00B6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8070" y="510987"/>
            <a:ext cx="3641614" cy="5151121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14749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35A15C3A-C41C-EF44-AAD4-169BCC8556D3}"/>
              </a:ext>
            </a:extLst>
          </p:cNvPr>
          <p:cNvSpPr/>
          <p:nvPr/>
        </p:nvSpPr>
        <p:spPr>
          <a:xfrm>
            <a:off x="9293666" y="213990"/>
            <a:ext cx="780570" cy="122163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670;p217">
            <a:extLst>
              <a:ext uri="{FF2B5EF4-FFF2-40B4-BE49-F238E27FC236}">
                <a16:creationId xmlns:a16="http://schemas.microsoft.com/office/drawing/2014/main" id="{F8077A78-F51B-A543-BB12-72CE685D6536}"/>
              </a:ext>
            </a:extLst>
          </p:cNvPr>
          <p:cNvSpPr txBox="1"/>
          <p:nvPr/>
        </p:nvSpPr>
        <p:spPr>
          <a:xfrm>
            <a:off x="913407" y="1514192"/>
            <a:ext cx="7132771" cy="433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hospital has the most amazing gallery space, one of the longest in the region. </a:t>
            </a:r>
          </a:p>
          <a:p>
            <a:pPr lvl="0">
              <a:lnSpc>
                <a:spcPct val="150000"/>
              </a:lnSpc>
              <a:buClr>
                <a:schemeClr val="accent1"/>
              </a:buClr>
            </a:pPr>
            <a:endParaRPr lang="en-GB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investing in high quality arts, education, and heritage programmes to help enhance the experience of our patients.</a:t>
            </a:r>
          </a:p>
          <a:p>
            <a:pPr lvl="0">
              <a:lnSpc>
                <a:spcPct val="150000"/>
              </a:lnSpc>
              <a:buClr>
                <a:schemeClr val="accent1"/>
              </a:buClr>
            </a:pPr>
            <a:endParaRPr lang="en-GB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deliver an exciting arts and culture programme with lots of great cultural partners for our opening festival. </a:t>
            </a:r>
          </a:p>
          <a:p>
            <a:pPr lvl="0">
              <a:lnSpc>
                <a:spcPct val="150000"/>
              </a:lnSpc>
              <a:buClr>
                <a:schemeClr val="accent1"/>
              </a:buClr>
            </a:pPr>
            <a:endParaRPr lang="en-GB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several programmes in development that imagines the hospital as a site for socially engaged art, a place for children beyond the classroom and a civic and community hub and garden.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45780F-E1AD-F1C5-5C49-BF3E175F79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3" y="627649"/>
            <a:ext cx="3667127" cy="2444751"/>
          </a:xfrm>
          <a:prstGeom prst="rect">
            <a:avLst/>
          </a:prstGeom>
        </p:spPr>
      </p:pic>
      <p:pic>
        <p:nvPicPr>
          <p:cNvPr id="7" name="Picture 6" descr="A picture containing outdoor, sky, grass, outdoor object&#10;&#10;Description automatically generated">
            <a:extLst>
              <a:ext uri="{FF2B5EF4-FFF2-40B4-BE49-F238E27FC236}">
                <a16:creationId xmlns:a16="http://schemas.microsoft.com/office/drawing/2014/main" id="{53F81FA4-AB9E-FDE9-6533-7D0B8C7AC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3" y="3401810"/>
            <a:ext cx="3667127" cy="2444751"/>
          </a:xfrm>
          <a:prstGeom prst="rect">
            <a:avLst/>
          </a:prstGeom>
        </p:spPr>
      </p:pic>
      <p:sp>
        <p:nvSpPr>
          <p:cNvPr id="2" name="Google Shape;670;p217">
            <a:extLst>
              <a:ext uri="{FF2B5EF4-FFF2-40B4-BE49-F238E27FC236}">
                <a16:creationId xmlns:a16="http://schemas.microsoft.com/office/drawing/2014/main" id="{4076CCF1-9C3F-87D4-C1E7-17845DFFC82D}"/>
              </a:ext>
            </a:extLst>
          </p:cNvPr>
          <p:cNvSpPr txBox="1"/>
          <p:nvPr/>
        </p:nvSpPr>
        <p:spPr>
          <a:xfrm>
            <a:off x="1493393" y="627649"/>
            <a:ext cx="10025991" cy="50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49001"/>
              </a:buClr>
            </a:pPr>
            <a:r>
              <a:rPr lang="en-US" sz="2400" b="1">
                <a:solidFill>
                  <a:srgbClr val="F49001"/>
                </a:solidFill>
                <a:latin typeface="Arial"/>
                <a:cs typeface="Arial"/>
              </a:rPr>
              <a:t>Our arts </a:t>
            </a:r>
            <a:r>
              <a:rPr lang="en-US" sz="2400" b="1" err="1">
                <a:solidFill>
                  <a:srgbClr val="F49001"/>
                </a:solidFill>
                <a:latin typeface="Arial"/>
                <a:cs typeface="Arial"/>
              </a:rPr>
              <a:t>programme</a:t>
            </a:r>
            <a:endParaRPr lang="en-US" sz="2400" b="1">
              <a:solidFill>
                <a:srgbClr val="F4900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866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0;p217">
            <a:extLst>
              <a:ext uri="{FF2B5EF4-FFF2-40B4-BE49-F238E27FC236}">
                <a16:creationId xmlns:a16="http://schemas.microsoft.com/office/drawing/2014/main" id="{688F3D68-FA0F-879B-0364-DAD1F7968E58}"/>
              </a:ext>
            </a:extLst>
          </p:cNvPr>
          <p:cNvSpPr txBox="1"/>
          <p:nvPr/>
        </p:nvSpPr>
        <p:spPr>
          <a:xfrm>
            <a:off x="609600" y="1436914"/>
            <a:ext cx="10909783" cy="459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 fontAlgn="base">
              <a:buClr>
                <a:srgbClr val="F49001"/>
              </a:buClr>
            </a:pPr>
            <a:r>
              <a:rPr lang="en-US" sz="1600" b="0" i="0" dirty="0">
                <a:solidFill>
                  <a:srgbClr val="4C4D4C"/>
                </a:solidFill>
                <a:effectLst/>
              </a:rPr>
              <a:t>​</a:t>
            </a:r>
          </a:p>
          <a:p>
            <a:pPr algn="l" rtl="0" fontAlgn="base">
              <a:buClr>
                <a:srgbClr val="F49001"/>
              </a:buClr>
            </a:pPr>
            <a:r>
              <a:rPr lang="en-US" sz="1600" b="1" u="none" strike="noStrike" dirty="0">
                <a:solidFill>
                  <a:schemeClr val="tx2"/>
                </a:solidFill>
                <a:effectLst/>
              </a:rPr>
              <a:t>Economic</a:t>
            </a:r>
            <a:r>
              <a:rPr lang="en-US" sz="1600" b="0" i="0" dirty="0">
                <a:solidFill>
                  <a:schemeClr val="tx2"/>
                </a:solidFill>
                <a:effectLst/>
              </a:rPr>
              <a:t>​</a:t>
            </a:r>
          </a:p>
          <a:p>
            <a:pPr marL="285750" indent="-285750" algn="l" rtl="0" fontAlgn="base">
              <a:buClr>
                <a:srgbClr val="F49001"/>
              </a:buClr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tx2"/>
                </a:solidFill>
                <a:effectLst/>
              </a:rPr>
              <a:t>Increasing skills, employment and wages, attracting new businesses and investment, redevelopment of brownfield land</a:t>
            </a:r>
            <a:r>
              <a:rPr lang="en-US" sz="1600" b="0" i="0" dirty="0">
                <a:solidFill>
                  <a:schemeClr val="tx2"/>
                </a:solidFill>
                <a:effectLst/>
              </a:rPr>
              <a:t>​</a:t>
            </a:r>
            <a:r>
              <a:rPr lang="en-US" sz="1600" dirty="0">
                <a:solidFill>
                  <a:schemeClr val="tx2"/>
                </a:solidFill>
              </a:rPr>
              <a:t>.</a:t>
            </a:r>
            <a:endParaRPr lang="en-US" sz="1600" b="0" i="0" dirty="0">
              <a:solidFill>
                <a:schemeClr val="tx2"/>
              </a:solidFill>
              <a:effectLst/>
              <a:cs typeface="Arial"/>
            </a:endParaRPr>
          </a:p>
          <a:p>
            <a:pPr marL="285750" indent="-285750" algn="l" rtl="0" fontAlgn="base">
              <a:buClr>
                <a:srgbClr val="F49001"/>
              </a:buClr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tx2"/>
                </a:solidFill>
                <a:effectLst/>
              </a:rPr>
              <a:t>Encouraging new housing and infrastructure investment</a:t>
            </a:r>
            <a:r>
              <a:rPr lang="en-US" sz="1600" b="0" i="0" dirty="0">
                <a:solidFill>
                  <a:schemeClr val="tx2"/>
                </a:solidFill>
                <a:effectLst/>
              </a:rPr>
              <a:t>​</a:t>
            </a:r>
            <a:r>
              <a:rPr lang="en-US" sz="1600" dirty="0">
                <a:solidFill>
                  <a:schemeClr val="tx2"/>
                </a:solidFill>
              </a:rPr>
              <a:t>.</a:t>
            </a:r>
            <a:endParaRPr lang="en-US" sz="1600" b="0" i="0" dirty="0">
              <a:solidFill>
                <a:schemeClr val="tx2"/>
              </a:solidFill>
              <a:effectLst/>
              <a:cs typeface="Arial"/>
            </a:endParaRPr>
          </a:p>
          <a:p>
            <a:pPr marL="285750" indent="-285750" algn="l" rtl="0" fontAlgn="base">
              <a:buClr>
                <a:srgbClr val="F49001"/>
              </a:buClr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chemeClr val="tx2"/>
              </a:solidFill>
              <a:effectLst/>
            </a:endParaRPr>
          </a:p>
          <a:p>
            <a:pPr algn="l" rtl="0" fontAlgn="base">
              <a:buClr>
                <a:srgbClr val="F49001"/>
              </a:buClr>
            </a:pPr>
            <a:r>
              <a:rPr lang="en-US" sz="1600" b="1" u="none" strike="noStrike" dirty="0">
                <a:solidFill>
                  <a:schemeClr val="tx2"/>
                </a:solidFill>
                <a:effectLst/>
              </a:rPr>
              <a:t>Social and cultural </a:t>
            </a:r>
            <a:r>
              <a:rPr lang="en-US" sz="1600" b="0" dirty="0">
                <a:solidFill>
                  <a:schemeClr val="tx2"/>
                </a:solidFill>
                <a:effectLst/>
              </a:rPr>
              <a:t>​</a:t>
            </a:r>
          </a:p>
          <a:p>
            <a:pPr marL="285750" indent="-285750" algn="l" rtl="0" fontAlgn="base">
              <a:buClr>
                <a:srgbClr val="F49001"/>
              </a:buClr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tx2"/>
                </a:solidFill>
                <a:effectLst/>
              </a:rPr>
              <a:t>Interventions which promote health and wellbeing, strong and engaged communities, arts and culture</a:t>
            </a:r>
            <a:r>
              <a:rPr lang="en-US" sz="1600" b="0" i="0" dirty="0">
                <a:solidFill>
                  <a:schemeClr val="tx2"/>
                </a:solidFill>
                <a:effectLst/>
              </a:rPr>
              <a:t>​</a:t>
            </a:r>
            <a:r>
              <a:rPr lang="en-US" sz="1600" dirty="0">
                <a:solidFill>
                  <a:schemeClr val="tx2"/>
                </a:solidFill>
              </a:rPr>
              <a:t>.</a:t>
            </a:r>
            <a:endParaRPr lang="en-US" sz="1600" b="0" i="0" dirty="0">
              <a:solidFill>
                <a:schemeClr val="tx2"/>
              </a:solidFill>
              <a:effectLst/>
              <a:cs typeface="Arial"/>
            </a:endParaRPr>
          </a:p>
          <a:p>
            <a:pPr marL="285750" indent="-285750" algn="l" rtl="0" fontAlgn="base">
              <a:buClr>
                <a:srgbClr val="F49001"/>
              </a:buClr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chemeClr val="tx2"/>
              </a:solidFill>
              <a:effectLst/>
            </a:endParaRPr>
          </a:p>
          <a:p>
            <a:pPr algn="l" rtl="0" fontAlgn="base">
              <a:buClr>
                <a:srgbClr val="F49001"/>
              </a:buClr>
            </a:pPr>
            <a:r>
              <a:rPr lang="en-US" sz="1600" b="1" u="none" strike="noStrike" dirty="0">
                <a:solidFill>
                  <a:schemeClr val="tx2"/>
                </a:solidFill>
                <a:effectLst/>
              </a:rPr>
              <a:t>Environmental</a:t>
            </a:r>
            <a:r>
              <a:rPr lang="en-US" sz="1600" b="0" dirty="0">
                <a:solidFill>
                  <a:schemeClr val="tx2"/>
                </a:solidFill>
                <a:effectLst/>
              </a:rPr>
              <a:t>​</a:t>
            </a:r>
          </a:p>
          <a:p>
            <a:pPr marL="285750" indent="-285750" fontAlgn="base">
              <a:buClr>
                <a:srgbClr val="F49001"/>
              </a:buClr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tx2"/>
                </a:solidFill>
                <a:effectLst/>
              </a:rPr>
              <a:t>Sustainability </a:t>
            </a:r>
            <a:r>
              <a:rPr lang="en-US" sz="1600" dirty="0">
                <a:solidFill>
                  <a:schemeClr val="tx2"/>
                </a:solidFill>
              </a:rPr>
              <a:t>and net zero carbon. </a:t>
            </a:r>
            <a:endParaRPr lang="en-US" sz="1600" b="0" i="0" dirty="0">
              <a:solidFill>
                <a:schemeClr val="tx2"/>
              </a:solidFill>
              <a:effectLst/>
              <a:cs typeface="Arial"/>
            </a:endParaRPr>
          </a:p>
          <a:p>
            <a:pPr marL="285750" indent="-285750" algn="l" rtl="0" fontAlgn="base">
              <a:buClr>
                <a:srgbClr val="F49001"/>
              </a:buClr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tx2"/>
                </a:solidFill>
                <a:effectLst/>
              </a:rPr>
              <a:t>Active travel initiatives, accessible green space and measures to reduce air pollution</a:t>
            </a:r>
            <a:r>
              <a:rPr lang="en-US" sz="1600" b="0" i="0" dirty="0">
                <a:solidFill>
                  <a:schemeClr val="tx2"/>
                </a:solidFill>
                <a:effectLst/>
              </a:rPr>
              <a:t>​</a:t>
            </a:r>
            <a:r>
              <a:rPr lang="en-US" sz="1600" dirty="0">
                <a:solidFill>
                  <a:schemeClr val="tx2"/>
                </a:solidFill>
              </a:rPr>
              <a:t>.</a:t>
            </a:r>
            <a:endParaRPr lang="en-US" sz="1600" b="0" i="0" dirty="0">
              <a:solidFill>
                <a:schemeClr val="tx2"/>
              </a:solidFill>
              <a:effectLst/>
              <a:cs typeface="Arial"/>
            </a:endParaRPr>
          </a:p>
          <a:p>
            <a:pPr marL="285750" indent="-285750" algn="l" rtl="0" fontAlgn="base">
              <a:buClr>
                <a:srgbClr val="F49001"/>
              </a:buClr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chemeClr val="tx2"/>
              </a:solidFill>
              <a:effectLst/>
            </a:endParaRPr>
          </a:p>
          <a:p>
            <a:pPr algn="l" rtl="0" fontAlgn="base">
              <a:buClr>
                <a:srgbClr val="F49001"/>
              </a:buClr>
            </a:pPr>
            <a:r>
              <a:rPr lang="en-US" sz="1600" b="1" i="0" u="none" strike="noStrike" dirty="0">
                <a:solidFill>
                  <a:schemeClr val="tx2"/>
                </a:solidFill>
                <a:effectLst/>
              </a:rPr>
              <a:t>Effective delivery </a:t>
            </a:r>
            <a:r>
              <a:rPr lang="en-US" sz="1600" b="1" dirty="0">
                <a:solidFill>
                  <a:schemeClr val="tx2"/>
                </a:solidFill>
              </a:rPr>
              <a:t>r</a:t>
            </a:r>
            <a:r>
              <a:rPr lang="en-US" sz="1600" b="1" i="0" u="none" strike="noStrike" dirty="0">
                <a:solidFill>
                  <a:schemeClr val="tx2"/>
                </a:solidFill>
                <a:effectLst/>
              </a:rPr>
              <a:t>equires:</a:t>
            </a:r>
            <a:r>
              <a:rPr lang="en-US" sz="1600" b="0" i="0" dirty="0">
                <a:solidFill>
                  <a:schemeClr val="tx2"/>
                </a:solidFill>
                <a:effectLst/>
              </a:rPr>
              <a:t>​</a:t>
            </a:r>
          </a:p>
          <a:p>
            <a:pPr marL="285750" indent="-285750" algn="l" rtl="0" fontAlgn="base">
              <a:buClr>
                <a:srgbClr val="F49001"/>
              </a:buClr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tx2"/>
                </a:solidFill>
                <a:effectLst/>
              </a:rPr>
              <a:t>Leadership and vision</a:t>
            </a:r>
            <a:r>
              <a:rPr lang="en-US" sz="1600" b="0" i="0" dirty="0">
                <a:solidFill>
                  <a:schemeClr val="tx2"/>
                </a:solidFill>
                <a:effectLst/>
              </a:rPr>
              <a:t>​</a:t>
            </a:r>
            <a:r>
              <a:rPr lang="en-US" sz="1600" dirty="0">
                <a:solidFill>
                  <a:schemeClr val="tx2"/>
                </a:solidFill>
              </a:rPr>
              <a:t>.</a:t>
            </a:r>
            <a:endParaRPr lang="en-US" sz="1600" b="0" i="0" dirty="0">
              <a:solidFill>
                <a:schemeClr val="tx2"/>
              </a:solidFill>
              <a:effectLst/>
              <a:cs typeface="Arial"/>
            </a:endParaRPr>
          </a:p>
          <a:p>
            <a:pPr marL="285750" indent="-285750" algn="l" rtl="0" fontAlgn="base">
              <a:buClr>
                <a:srgbClr val="F49001"/>
              </a:buClr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tx2"/>
                </a:solidFill>
                <a:effectLst/>
              </a:rPr>
              <a:t>Collaborative working and partnerships</a:t>
            </a:r>
            <a:r>
              <a:rPr lang="en-US" sz="1600" dirty="0">
                <a:solidFill>
                  <a:schemeClr val="tx2"/>
                </a:solidFill>
              </a:rPr>
              <a:t>.</a:t>
            </a:r>
            <a:endParaRPr lang="en-US" sz="1600" b="0" i="0" dirty="0">
              <a:solidFill>
                <a:schemeClr val="tx2"/>
              </a:solidFill>
              <a:effectLst/>
              <a:cs typeface="Arial"/>
            </a:endParaRPr>
          </a:p>
          <a:p>
            <a:pPr marL="285750" indent="-285750" algn="l" rtl="0" fontAlgn="base">
              <a:buClr>
                <a:srgbClr val="F49001"/>
              </a:buClr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tx2"/>
                </a:solidFill>
                <a:effectLst/>
              </a:rPr>
              <a:t>Aligning resources</a:t>
            </a:r>
            <a:r>
              <a:rPr lang="en-US" sz="1600" b="0" i="0" dirty="0">
                <a:solidFill>
                  <a:schemeClr val="tx2"/>
                </a:solidFill>
                <a:effectLst/>
              </a:rPr>
              <a:t>​</a:t>
            </a:r>
            <a:r>
              <a:rPr lang="en-US" sz="1600" dirty="0">
                <a:solidFill>
                  <a:schemeClr val="tx2"/>
                </a:solidFill>
              </a:rPr>
              <a:t>.</a:t>
            </a:r>
            <a:endParaRPr lang="en-US" sz="1600" b="0" i="0" dirty="0">
              <a:solidFill>
                <a:schemeClr val="tx2"/>
              </a:solidFill>
              <a:effectLst/>
              <a:cs typeface="Arial"/>
            </a:endParaRPr>
          </a:p>
          <a:p>
            <a:pPr marL="285750" indent="-285750">
              <a:buClr>
                <a:srgbClr val="F49001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rgbClr val="F4900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>
              <a:buClr>
                <a:srgbClr val="F49001"/>
              </a:buClr>
              <a:buFont typeface="Arial" panose="020B0604020202020204" pitchFamily="34" charset="0"/>
              <a:buChar char="•"/>
            </a:pPr>
            <a:endParaRPr sz="2000" b="1" dirty="0">
              <a:solidFill>
                <a:srgbClr val="888988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3" name="Google Shape;670;p217">
            <a:extLst>
              <a:ext uri="{FF2B5EF4-FFF2-40B4-BE49-F238E27FC236}">
                <a16:creationId xmlns:a16="http://schemas.microsoft.com/office/drawing/2014/main" id="{EAE9E98F-93D9-AC64-3197-F03699D6936A}"/>
              </a:ext>
            </a:extLst>
          </p:cNvPr>
          <p:cNvSpPr txBox="1"/>
          <p:nvPr/>
        </p:nvSpPr>
        <p:spPr>
          <a:xfrm>
            <a:off x="1493393" y="627649"/>
            <a:ext cx="10025991" cy="50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49001"/>
              </a:buClr>
            </a:pPr>
            <a:r>
              <a:rPr lang="en-US" sz="2400" b="1">
                <a:solidFill>
                  <a:srgbClr val="F49001"/>
                </a:solidFill>
                <a:latin typeface="Arial"/>
                <a:cs typeface="Arial"/>
              </a:rPr>
              <a:t>Key elements of regeneration </a:t>
            </a:r>
          </a:p>
        </p:txBody>
      </p:sp>
    </p:spTree>
    <p:extLst>
      <p:ext uri="{BB962C8B-B14F-4D97-AF65-F5344CB8AC3E}">
        <p14:creationId xmlns:p14="http://schemas.microsoft.com/office/powerpoint/2010/main" val="2529761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0;p217">
            <a:extLst>
              <a:ext uri="{FF2B5EF4-FFF2-40B4-BE49-F238E27FC236}">
                <a16:creationId xmlns:a16="http://schemas.microsoft.com/office/drawing/2014/main" id="{688F3D68-FA0F-879B-0364-DAD1F7968E58}"/>
              </a:ext>
            </a:extLst>
          </p:cNvPr>
          <p:cNvSpPr txBox="1"/>
          <p:nvPr/>
        </p:nvSpPr>
        <p:spPr>
          <a:xfrm>
            <a:off x="754484" y="1423672"/>
            <a:ext cx="6831304" cy="376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 rtl="0" fontAlgn="base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tx2"/>
                </a:solidFill>
                <a:effectLst/>
                <a:latin typeface="Arial"/>
                <a:cs typeface="Arial"/>
              </a:rPr>
              <a:t>Emerging focus for the Trust</a:t>
            </a:r>
            <a:r>
              <a:rPr lang="en-US" sz="1600" b="0" i="0" dirty="0">
                <a:solidFill>
                  <a:schemeClr val="tx2"/>
                </a:solidFill>
                <a:effectLst/>
                <a:latin typeface="Arial"/>
                <a:cs typeface="Arial"/>
              </a:rPr>
              <a:t>​</a:t>
            </a: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.</a:t>
            </a:r>
            <a:endParaRPr lang="en-US" sz="1600" b="0" i="0" dirty="0">
              <a:solidFill>
                <a:schemeClr val="tx2"/>
              </a:solidFill>
              <a:effectLst/>
              <a:latin typeface="Arial"/>
              <a:cs typeface="Arial"/>
            </a:endParaRPr>
          </a:p>
          <a:p>
            <a:pPr marL="285750" indent="-285750" algn="l" rtl="0" fontAlgn="base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tx2"/>
                </a:solidFill>
                <a:effectLst/>
                <a:latin typeface="Arial"/>
                <a:cs typeface="Arial"/>
              </a:rPr>
              <a:t>Trust </a:t>
            </a: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p</a:t>
            </a:r>
            <a:r>
              <a:rPr lang="en-US" sz="1600" b="0" i="0" u="none" strike="noStrike" dirty="0">
                <a:solidFill>
                  <a:schemeClr val="tx2"/>
                </a:solidFill>
                <a:effectLst/>
                <a:latin typeface="Arial"/>
                <a:cs typeface="Arial"/>
              </a:rPr>
              <a:t>urpose – Improving life </a:t>
            </a: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c</a:t>
            </a:r>
            <a:r>
              <a:rPr lang="en-US" sz="1600" b="0" i="0" u="none" strike="noStrike" dirty="0">
                <a:solidFill>
                  <a:schemeClr val="tx2"/>
                </a:solidFill>
                <a:effectLst/>
                <a:latin typeface="Arial"/>
                <a:cs typeface="Arial"/>
              </a:rPr>
              <a:t>hances and health </a:t>
            </a: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o</a:t>
            </a:r>
            <a:r>
              <a:rPr lang="en-US" sz="1600" b="0" i="0" u="none" strike="noStrike" dirty="0">
                <a:solidFill>
                  <a:schemeClr val="tx2"/>
                </a:solidFill>
                <a:effectLst/>
                <a:latin typeface="Arial"/>
                <a:cs typeface="Arial"/>
              </a:rPr>
              <a:t>utcomes</a:t>
            </a: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.</a:t>
            </a:r>
            <a:endParaRPr lang="en-US" sz="1600" b="0" i="0" dirty="0">
              <a:solidFill>
                <a:schemeClr val="tx2"/>
              </a:solidFill>
              <a:effectLst/>
              <a:latin typeface="Arial"/>
              <a:cs typeface="Arial"/>
            </a:endParaRPr>
          </a:p>
          <a:p>
            <a:pPr marL="285750" indent="-285750" algn="l" rtl="0" fontAlgn="base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tx2"/>
                </a:solidFill>
                <a:effectLst/>
                <a:latin typeface="Arial"/>
                <a:cs typeface="Arial"/>
              </a:rPr>
              <a:t>Integrated care </a:t>
            </a: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s</a:t>
            </a:r>
            <a:r>
              <a:rPr lang="en-US" sz="1600" b="0" i="0" u="none" strike="noStrike" dirty="0">
                <a:solidFill>
                  <a:schemeClr val="tx2"/>
                </a:solidFill>
                <a:effectLst/>
                <a:latin typeface="Arial"/>
                <a:cs typeface="Arial"/>
              </a:rPr>
              <a:t>ystems, levelling up agenda, and our position as the major anchor and largest employer in the immediate area</a:t>
            </a:r>
            <a:r>
              <a:rPr lang="en-US" sz="1600" b="0" i="0" dirty="0">
                <a:solidFill>
                  <a:schemeClr val="tx2"/>
                </a:solidFill>
                <a:effectLst/>
                <a:latin typeface="Arial"/>
                <a:cs typeface="Arial"/>
              </a:rPr>
              <a:t>​</a:t>
            </a: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.</a:t>
            </a:r>
            <a:endParaRPr lang="en-US" sz="1600" b="0" i="0" dirty="0">
              <a:solidFill>
                <a:schemeClr val="tx2"/>
              </a:solidFill>
              <a:effectLst/>
              <a:latin typeface="Arial"/>
              <a:cs typeface="Arial"/>
            </a:endParaRPr>
          </a:p>
          <a:p>
            <a:pPr marL="285750" indent="-285750" algn="l" rtl="0" fontAlgn="base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tx2"/>
                </a:solidFill>
                <a:effectLst/>
                <a:latin typeface="Arial"/>
                <a:cs typeface="Arial"/>
              </a:rPr>
              <a:t>Midland Metropolitan University Hospital “More than a Hospital” and City Hospital site is one of the largest future development sites in Birmingham</a:t>
            </a:r>
            <a:r>
              <a:rPr lang="en-US" sz="1600" b="0" i="0" dirty="0">
                <a:solidFill>
                  <a:schemeClr val="tx2"/>
                </a:solidFill>
                <a:effectLst/>
                <a:latin typeface="Arial"/>
                <a:cs typeface="Arial"/>
              </a:rPr>
              <a:t>​</a:t>
            </a: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.</a:t>
            </a:r>
            <a:endParaRPr lang="en-US" sz="1600" b="0" i="0" dirty="0">
              <a:solidFill>
                <a:schemeClr val="tx2"/>
              </a:solidFill>
              <a:effectLst/>
              <a:latin typeface="Arial"/>
              <a:cs typeface="Arial"/>
            </a:endParaRPr>
          </a:p>
          <a:p>
            <a:pPr marL="285750" indent="-285750" algn="l" rtl="0" fontAlgn="base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Significant catalyst for major transformation and </a:t>
            </a:r>
            <a:r>
              <a:rPr lang="en-US" sz="1600" b="0" i="0" u="none" strike="noStrike" dirty="0">
                <a:solidFill>
                  <a:schemeClr val="tx2"/>
                </a:solidFill>
                <a:effectLst/>
                <a:latin typeface="Arial"/>
                <a:cs typeface="Arial"/>
              </a:rPr>
              <a:t>collective long-term investment driving transformation wider than just health</a:t>
            </a: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.</a:t>
            </a:r>
            <a:endParaRPr lang="en-US" sz="1600" b="0" i="0" dirty="0">
              <a:solidFill>
                <a:schemeClr val="tx2"/>
              </a:solidFill>
              <a:effectLst/>
              <a:latin typeface="Arial"/>
              <a:cs typeface="Arial"/>
            </a:endParaRPr>
          </a:p>
          <a:p>
            <a:pPr marL="285750" indent="-285750" algn="l" rtl="0" fontAlgn="base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tx2"/>
                </a:solidFill>
                <a:effectLst/>
                <a:latin typeface="Arial"/>
                <a:cs typeface="Arial"/>
              </a:rPr>
              <a:t>Key partnerships - Two integrated </a:t>
            </a: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c</a:t>
            </a:r>
            <a:r>
              <a:rPr lang="en-US" sz="1600" b="0" i="0" u="none" strike="noStrike" dirty="0">
                <a:solidFill>
                  <a:schemeClr val="tx2"/>
                </a:solidFill>
                <a:effectLst/>
                <a:latin typeface="Arial"/>
                <a:cs typeface="Arial"/>
              </a:rPr>
              <a:t>are </a:t>
            </a: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s</a:t>
            </a:r>
            <a:r>
              <a:rPr lang="en-US" sz="1600" b="0" i="0" u="none" strike="noStrike" dirty="0">
                <a:solidFill>
                  <a:schemeClr val="tx2"/>
                </a:solidFill>
                <a:effectLst/>
                <a:latin typeface="Arial"/>
                <a:cs typeface="Arial"/>
              </a:rPr>
              <a:t>ystems, Councils and Combined Authority</a:t>
            </a: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.</a:t>
            </a:r>
            <a:endParaRPr lang="en-US" sz="1600" b="0" i="0" dirty="0">
              <a:solidFill>
                <a:schemeClr val="tx2"/>
              </a:solidFill>
              <a:effectLst/>
              <a:latin typeface="Arial"/>
              <a:cs typeface="Arial"/>
            </a:endParaRPr>
          </a:p>
          <a:p>
            <a:pPr marL="285750" indent="-285750" algn="l" rtl="0" fontAlgn="base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tx2"/>
                </a:solidFill>
                <a:effectLst/>
                <a:latin typeface="Arial"/>
                <a:cs typeface="Arial"/>
              </a:rPr>
              <a:t>We are using our position and resources to improve the health, wealth and wellbeing of our communities</a:t>
            </a: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.</a:t>
            </a:r>
            <a:endParaRPr lang="en-US" sz="1600" b="0" i="0" dirty="0">
              <a:solidFill>
                <a:schemeClr val="tx2"/>
              </a:solidFill>
              <a:effectLst/>
              <a:latin typeface="Arial"/>
              <a:cs typeface="Arial"/>
            </a:endParaRPr>
          </a:p>
          <a:p>
            <a:pPr>
              <a:buClr>
                <a:srgbClr val="F49001"/>
              </a:buClr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49001"/>
              </a:buClr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buClr>
                <a:srgbClr val="F49001"/>
              </a:buClr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888988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3" name="Google Shape;670;p217">
            <a:extLst>
              <a:ext uri="{FF2B5EF4-FFF2-40B4-BE49-F238E27FC236}">
                <a16:creationId xmlns:a16="http://schemas.microsoft.com/office/drawing/2014/main" id="{429D401C-8FF3-5BF2-7847-88897CA01245}"/>
              </a:ext>
            </a:extLst>
          </p:cNvPr>
          <p:cNvSpPr txBox="1"/>
          <p:nvPr/>
        </p:nvSpPr>
        <p:spPr>
          <a:xfrm>
            <a:off x="1493393" y="627649"/>
            <a:ext cx="10025991" cy="50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49001"/>
              </a:buClr>
            </a:pPr>
            <a:r>
              <a:rPr lang="en-US" sz="2400" b="1">
                <a:solidFill>
                  <a:srgbClr val="F49001"/>
                </a:solidFill>
                <a:latin typeface="Arial"/>
                <a:cs typeface="Arial"/>
              </a:rPr>
              <a:t>Why talk about it?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09C5C7-0EF5-5183-3443-79685B7C9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8779" y="1078501"/>
            <a:ext cx="4037926" cy="466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1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70;p217">
            <a:extLst>
              <a:ext uri="{FF2B5EF4-FFF2-40B4-BE49-F238E27FC236}">
                <a16:creationId xmlns:a16="http://schemas.microsoft.com/office/drawing/2014/main" id="{719A905F-6473-D4E6-53BF-6A683F19D5D8}"/>
              </a:ext>
            </a:extLst>
          </p:cNvPr>
          <p:cNvSpPr txBox="1"/>
          <p:nvPr/>
        </p:nvSpPr>
        <p:spPr>
          <a:xfrm>
            <a:off x="1493394" y="627649"/>
            <a:ext cx="2602746" cy="50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49001"/>
              </a:buClr>
            </a:pPr>
            <a:r>
              <a:rPr lang="en-GB" sz="2400" b="1">
                <a:solidFill>
                  <a:srgbClr val="F49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8F915-FA2C-6E84-97BB-BF923AC603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832" y="3290465"/>
            <a:ext cx="3965943" cy="2645285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1EC521F-682F-3AAD-AF75-CFFD0AEB6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929616"/>
              </p:ext>
            </p:extLst>
          </p:nvPr>
        </p:nvGraphicFramePr>
        <p:xfrm>
          <a:off x="618836" y="1892683"/>
          <a:ext cx="6154826" cy="36606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1938">
                  <a:extLst>
                    <a:ext uri="{9D8B030D-6E8A-4147-A177-3AD203B41FA5}">
                      <a16:colId xmlns:a16="http://schemas.microsoft.com/office/drawing/2014/main" val="3876541844"/>
                    </a:ext>
                  </a:extLst>
                </a:gridCol>
                <a:gridCol w="1582888">
                  <a:extLst>
                    <a:ext uri="{9D8B030D-6E8A-4147-A177-3AD203B41FA5}">
                      <a16:colId xmlns:a16="http://schemas.microsoft.com/office/drawing/2014/main" val="874000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dirty="0">
                          <a:solidFill>
                            <a:srgbClr val="F49001"/>
                          </a:solidFill>
                        </a:rPr>
                        <a:t>Item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dirty="0">
                        <a:solidFill>
                          <a:srgbClr val="F4900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643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1. Hello, my name is and housekeeping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987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2. Our journey and getting to know Midland Met 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588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3. </a:t>
                      </a:r>
                      <a:r>
                        <a:rPr lang="en-US" sz="1600" b="0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Our future service model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977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4. </a:t>
                      </a:r>
                      <a:r>
                        <a:rPr lang="en-US" sz="1600" b="0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Regeneration, fundraising and our learning campus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898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5. </a:t>
                      </a:r>
                      <a:r>
                        <a:rPr lang="en-US" sz="1600" b="0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Q&amp;A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63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6. </a:t>
                      </a:r>
                      <a:r>
                        <a:rPr lang="en-US" sz="1600" b="0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Next steps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468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7. Close 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974256"/>
                  </a:ext>
                </a:extLst>
              </a:tr>
            </a:tbl>
          </a:graphicData>
        </a:graphic>
      </p:graphicFrame>
      <p:pic>
        <p:nvPicPr>
          <p:cNvPr id="6" name="Picture 5" descr="A construction site with a large building in the background&#10;&#10;Description automatically generated with low confidence">
            <a:extLst>
              <a:ext uri="{FF2B5EF4-FFF2-40B4-BE49-F238E27FC236}">
                <a16:creationId xmlns:a16="http://schemas.microsoft.com/office/drawing/2014/main" id="{90D55E1D-7FBE-EF98-F9A7-3C9B592D9E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832" y="442847"/>
            <a:ext cx="3965943" cy="264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70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70;p217">
            <a:extLst>
              <a:ext uri="{FF2B5EF4-FFF2-40B4-BE49-F238E27FC236}">
                <a16:creationId xmlns:a16="http://schemas.microsoft.com/office/drawing/2014/main" id="{429D401C-8FF3-5BF2-7847-88897CA01245}"/>
              </a:ext>
            </a:extLst>
          </p:cNvPr>
          <p:cNvSpPr txBox="1"/>
          <p:nvPr/>
        </p:nvSpPr>
        <p:spPr>
          <a:xfrm>
            <a:off x="481013" y="3752849"/>
            <a:ext cx="3290887" cy="245268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49001"/>
              </a:buClr>
            </a:pPr>
            <a:r>
              <a:rPr lang="en-US" sz="2400" b="1">
                <a:solidFill>
                  <a:srgbClr val="F49001"/>
                </a:solidFill>
                <a:latin typeface="+mj-lt"/>
                <a:ea typeface="+mj-ea"/>
                <a:cs typeface="+mj-cs"/>
              </a:rPr>
              <a:t>Midland Met learning campus </a:t>
            </a:r>
          </a:p>
        </p:txBody>
      </p:sp>
      <p:pic>
        <p:nvPicPr>
          <p:cNvPr id="7" name="Picture 6" descr="A picture containing outdoor, sky, building, apartment building&#10;&#10;Description automatically generated">
            <a:extLst>
              <a:ext uri="{FF2B5EF4-FFF2-40B4-BE49-F238E27FC236}">
                <a16:creationId xmlns:a16="http://schemas.microsoft.com/office/drawing/2014/main" id="{9F11FBE1-2FD6-1F32-5E48-0D11CC1B7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26" b="156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DC4AB8-0427-4F43-C79A-1DF1214CAFB8}"/>
              </a:ext>
            </a:extLst>
          </p:cNvPr>
          <p:cNvSpPr txBox="1"/>
          <p:nvPr/>
        </p:nvSpPr>
        <p:spPr>
          <a:xfrm>
            <a:off x="4040155" y="3526971"/>
            <a:ext cx="8151825" cy="2827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>
              <a:solidFill>
                <a:srgbClr val="888988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888988"/>
                </a:solidFill>
                <a:effectLst/>
              </a:rPr>
              <a:t>Partnership with the </a:t>
            </a:r>
            <a:r>
              <a:rPr lang="en-US" sz="1600" b="0" i="0" u="none" strike="noStrike" dirty="0" err="1">
                <a:solidFill>
                  <a:srgbClr val="888988"/>
                </a:solidFill>
                <a:effectLst/>
              </a:rPr>
              <a:t>Sandwell</a:t>
            </a:r>
            <a:r>
              <a:rPr lang="en-US" sz="1600" b="0" i="0" u="none" strike="noStrike" dirty="0">
                <a:solidFill>
                  <a:srgbClr val="888988"/>
                </a:solidFill>
                <a:effectLst/>
              </a:rPr>
              <a:t> College, Aston and Wolverhampton universities, incorporates The Learning Works</a:t>
            </a:r>
            <a:r>
              <a:rPr lang="en-US" sz="1600" b="0" i="0" dirty="0">
                <a:solidFill>
                  <a:srgbClr val="888988"/>
                </a:solidFill>
                <a:effectLst/>
              </a:rPr>
              <a:t>​</a:t>
            </a:r>
            <a:r>
              <a:rPr lang="en-US" sz="1600" dirty="0">
                <a:solidFill>
                  <a:srgbClr val="888988"/>
                </a:solidFill>
              </a:rPr>
              <a:t>.</a:t>
            </a:r>
            <a:endParaRPr lang="en-US" dirty="0"/>
          </a:p>
          <a:p>
            <a:pPr marL="57150">
              <a:lnSpc>
                <a:spcPct val="90000"/>
              </a:lnSpc>
              <a:spcAft>
                <a:spcPts val="600"/>
              </a:spcAft>
              <a:buClr>
                <a:srgbClr val="FFC000"/>
              </a:buClr>
            </a:pPr>
            <a:endParaRPr lang="en-US" sz="1600">
              <a:solidFill>
                <a:srgbClr val="888988"/>
              </a:solidFill>
              <a:cs typeface="Arial" panose="020B0604020202020204"/>
            </a:endParaRP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88988"/>
                </a:solidFill>
              </a:rPr>
              <a:t>Focus on</a:t>
            </a:r>
            <a:r>
              <a:rPr lang="en-US" sz="1600" b="0" i="0" u="none" strike="noStrike" dirty="0">
                <a:solidFill>
                  <a:srgbClr val="888988"/>
                </a:solidFill>
                <a:effectLst/>
              </a:rPr>
              <a:t> skill shortages across additional </a:t>
            </a:r>
            <a:r>
              <a:rPr lang="en-US" sz="1600" dirty="0">
                <a:solidFill>
                  <a:srgbClr val="888988"/>
                </a:solidFill>
              </a:rPr>
              <a:t>c</a:t>
            </a:r>
            <a:r>
              <a:rPr lang="en-US" sz="1600" b="0" i="0" u="none" strike="noStrike" dirty="0">
                <a:solidFill>
                  <a:srgbClr val="888988"/>
                </a:solidFill>
                <a:effectLst/>
              </a:rPr>
              <a:t>linical </a:t>
            </a:r>
            <a:r>
              <a:rPr lang="en-US" sz="1600" dirty="0">
                <a:solidFill>
                  <a:srgbClr val="888988"/>
                </a:solidFill>
              </a:rPr>
              <a:t>s</a:t>
            </a:r>
            <a:r>
              <a:rPr lang="en-US" sz="1600" b="0" i="0" u="none" strike="noStrike" dirty="0">
                <a:solidFill>
                  <a:srgbClr val="888988"/>
                </a:solidFill>
                <a:effectLst/>
              </a:rPr>
              <a:t>ervices, allied </a:t>
            </a:r>
            <a:r>
              <a:rPr lang="en-US" sz="1600" dirty="0">
                <a:solidFill>
                  <a:srgbClr val="888988"/>
                </a:solidFill>
              </a:rPr>
              <a:t>h</a:t>
            </a:r>
            <a:r>
              <a:rPr lang="en-US" sz="1600" b="0" i="0" u="none" strike="noStrike" dirty="0">
                <a:solidFill>
                  <a:srgbClr val="888988"/>
                </a:solidFill>
                <a:effectLst/>
              </a:rPr>
              <a:t>ealth </a:t>
            </a:r>
            <a:r>
              <a:rPr lang="en-US" sz="1600" dirty="0">
                <a:solidFill>
                  <a:srgbClr val="888988"/>
                </a:solidFill>
              </a:rPr>
              <a:t>p</a:t>
            </a:r>
            <a:r>
              <a:rPr lang="en-US" sz="1600" b="0" i="0" u="none" strike="noStrike" dirty="0">
                <a:solidFill>
                  <a:srgbClr val="888988"/>
                </a:solidFill>
                <a:effectLst/>
              </a:rPr>
              <a:t>rofessionals and nursing and midwifery.</a:t>
            </a:r>
            <a:endParaRPr lang="en-US" sz="1600" b="0" i="0" dirty="0">
              <a:solidFill>
                <a:srgbClr val="888988"/>
              </a:solidFill>
              <a:effectLst/>
              <a:cs typeface="Arial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  <a:buClr>
                <a:srgbClr val="FFC000"/>
              </a:buClr>
            </a:pPr>
            <a:endParaRPr lang="en-US" sz="1600">
              <a:solidFill>
                <a:srgbClr val="888988"/>
              </a:solidFill>
              <a:cs typeface="Arial" panose="020B0604020202020204"/>
            </a:endParaRP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888988"/>
                </a:solidFill>
                <a:effectLst/>
              </a:rPr>
              <a:t>Provides pathways into long term employment for residents and will accelerate the delivery of transformational regeneration in the area</a:t>
            </a:r>
            <a:r>
              <a:rPr lang="en-US" sz="1600" b="0" i="0" dirty="0">
                <a:solidFill>
                  <a:srgbClr val="888988"/>
                </a:solidFill>
                <a:effectLst/>
              </a:rPr>
              <a:t>​.</a:t>
            </a:r>
            <a:endParaRPr lang="en-US" sz="1600" b="0" i="0" dirty="0">
              <a:solidFill>
                <a:srgbClr val="888988"/>
              </a:solidFill>
              <a:effectLst/>
              <a:cs typeface="Arial"/>
            </a:endParaRPr>
          </a:p>
          <a:p>
            <a:pPr marL="57150" fontAlgn="base">
              <a:lnSpc>
                <a:spcPct val="90000"/>
              </a:lnSpc>
              <a:spcAft>
                <a:spcPts val="600"/>
              </a:spcAft>
              <a:buClr>
                <a:srgbClr val="FFC000"/>
              </a:buClr>
            </a:pPr>
            <a:endParaRPr lang="en-US" sz="1600" b="0" i="0">
              <a:solidFill>
                <a:srgbClr val="888988"/>
              </a:solidFill>
              <a:effectLst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8154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842352-A887-144B-B1C5-265C2ECDCC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" b="55930"/>
          <a:stretch/>
        </p:blipFill>
        <p:spPr>
          <a:xfrm>
            <a:off x="2111257" y="1591358"/>
            <a:ext cx="10315860" cy="527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8C77BE-D508-AE48-940E-2F320DB55576}"/>
              </a:ext>
            </a:extLst>
          </p:cNvPr>
          <p:cNvSpPr/>
          <p:nvPr/>
        </p:nvSpPr>
        <p:spPr>
          <a:xfrm>
            <a:off x="10222463" y="-2707583"/>
            <a:ext cx="85311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">
                <a:solidFill>
                  <a:srgbClr val="8F8F9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SEPTEMBER 2021</a:t>
            </a:r>
            <a:endParaRPr lang="en-US" sz="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D41430-8B44-8C40-9E40-42B00781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40" t="5" r="-26640" b="55926"/>
          <a:stretch/>
        </p:blipFill>
        <p:spPr>
          <a:xfrm>
            <a:off x="0" y="1591356"/>
            <a:ext cx="10315860" cy="527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F9CD3B-7889-E64B-B822-8A789C4B95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" t="3" r="57080" b="55930"/>
          <a:stretch/>
        </p:blipFill>
        <p:spPr>
          <a:xfrm>
            <a:off x="7783033" y="1591356"/>
            <a:ext cx="4428000" cy="5274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042B3F-BB4D-A34B-85FE-095A869CF009}"/>
              </a:ext>
            </a:extLst>
          </p:cNvPr>
          <p:cNvSpPr/>
          <p:nvPr/>
        </p:nvSpPr>
        <p:spPr>
          <a:xfrm>
            <a:off x="0" y="419255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>
                <a:solidFill>
                  <a:srgbClr val="8F8F90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Source Sans Pro"/>
              </a:rPr>
              <a:t>Over to you…Q&amp;A </a:t>
            </a:r>
            <a:endParaRPr lang="en-US" sz="3600" b="1">
              <a:solidFill>
                <a:srgbClr val="8F8F9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54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5DD3DFB6-2A2D-B544-88E1-008FE91951DC}"/>
              </a:ext>
            </a:extLst>
          </p:cNvPr>
          <p:cNvSpPr/>
          <p:nvPr/>
        </p:nvSpPr>
        <p:spPr>
          <a:xfrm>
            <a:off x="7813039" y="134510"/>
            <a:ext cx="780570" cy="122163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670;p217">
            <a:extLst>
              <a:ext uri="{FF2B5EF4-FFF2-40B4-BE49-F238E27FC236}">
                <a16:creationId xmlns:a16="http://schemas.microsoft.com/office/drawing/2014/main" id="{499F809E-2941-6304-7F83-739C0898AD74}"/>
              </a:ext>
            </a:extLst>
          </p:cNvPr>
          <p:cNvSpPr txBox="1"/>
          <p:nvPr/>
        </p:nvSpPr>
        <p:spPr>
          <a:xfrm>
            <a:off x="1493393" y="627649"/>
            <a:ext cx="10025991" cy="50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49001"/>
              </a:buClr>
            </a:pPr>
            <a:r>
              <a:rPr lang="en-US" sz="2400" b="1">
                <a:solidFill>
                  <a:srgbClr val="F49001"/>
                </a:solidFill>
                <a:latin typeface="Arial"/>
                <a:cs typeface="Arial"/>
              </a:rPr>
              <a:t>Keeping you informed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D42BE2-4209-D5E7-9A6E-17040D8AEDF5}"/>
              </a:ext>
            </a:extLst>
          </p:cNvPr>
          <p:cNvSpPr txBox="1"/>
          <p:nvPr/>
        </p:nvSpPr>
        <p:spPr>
          <a:xfrm>
            <a:off x="466282" y="2987111"/>
            <a:ext cx="10969563" cy="684171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lvl="0"/>
            <a:r>
              <a:rPr lang="en-GB" sz="265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do you want to be kept informed about the hospital and its progress?</a:t>
            </a:r>
            <a:endParaRPr lang="en-GB" sz="265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2C1CE5-6B9B-4055-9ABE-AD017A20FC71}"/>
              </a:ext>
            </a:extLst>
          </p:cNvPr>
          <p:cNvGrpSpPr/>
          <p:nvPr/>
        </p:nvGrpSpPr>
        <p:grpSpPr>
          <a:xfrm>
            <a:off x="466281" y="4118990"/>
            <a:ext cx="10969563" cy="964808"/>
            <a:chOff x="464965" y="1756831"/>
            <a:chExt cx="2640584" cy="105623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1FA01AE-59B7-47D7-6AA3-B827DD2F5187}"/>
                </a:ext>
              </a:extLst>
            </p:cNvPr>
            <p:cNvSpPr/>
            <p:nvPr/>
          </p:nvSpPr>
          <p:spPr>
            <a:xfrm>
              <a:off x="464965" y="1756831"/>
              <a:ext cx="2640584" cy="1056233"/>
            </a:xfrm>
            <a:prstGeom prst="rect">
              <a:avLst/>
            </a:prstGeom>
            <a:solidFill>
              <a:srgbClr val="04A8D7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1C42C8-ECAC-59E8-3F7D-EF71AD874F80}"/>
                </a:ext>
              </a:extLst>
            </p:cNvPr>
            <p:cNvSpPr txBox="1"/>
            <p:nvPr/>
          </p:nvSpPr>
          <p:spPr>
            <a:xfrm>
              <a:off x="464965" y="1831483"/>
              <a:ext cx="2613756" cy="906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/>
              <a:r>
                <a:rPr lang="en-GB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What </a:t>
              </a:r>
              <a:r>
                <a:rPr lang="en-GB" sz="2800" b="1" dirty="0">
                  <a:latin typeface="Calibri" panose="020F0502020204030204" pitchFamily="34" charset="0"/>
                  <a:ea typeface="Times New Roman" panose="02020603050405020304" pitchFamily="18" charset="0"/>
                </a:rPr>
                <a:t>topics would you be interested in at a future lunch and learn session</a:t>
              </a:r>
              <a:r>
                <a:rPr lang="en-GB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?</a:t>
              </a:r>
              <a:endPara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5A608E7-0227-55C0-8EEA-F9D1955568DF}"/>
              </a:ext>
            </a:extLst>
          </p:cNvPr>
          <p:cNvSpPr txBox="1"/>
          <p:nvPr/>
        </p:nvSpPr>
        <p:spPr>
          <a:xfrm>
            <a:off x="466281" y="1855233"/>
            <a:ext cx="10969563" cy="684170"/>
          </a:xfrm>
          <a:prstGeom prst="rect">
            <a:avLst/>
          </a:prstGeom>
          <a:solidFill>
            <a:schemeClr val="accent3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lvl="0"/>
            <a:r>
              <a:rPr lang="en-GB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Are there any questions about MMUH and the associated programme?</a:t>
            </a:r>
            <a:endParaRPr lang="en-GB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67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78DCDADF-21C2-314C-B9FF-EA731244146C}"/>
              </a:ext>
            </a:extLst>
          </p:cNvPr>
          <p:cNvSpPr/>
          <p:nvPr/>
        </p:nvSpPr>
        <p:spPr>
          <a:xfrm flipV="1">
            <a:off x="6834796" y="948904"/>
            <a:ext cx="5357204" cy="647140"/>
          </a:xfrm>
          <a:prstGeom prst="parallelogram">
            <a:avLst>
              <a:gd name="adj" fmla="val 0"/>
            </a:avLst>
          </a:prstGeom>
          <a:solidFill>
            <a:srgbClr val="F49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9001"/>
              </a:solidFill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18C2B51-EEE9-1644-9A16-5D7BC89ABCA1}"/>
              </a:ext>
            </a:extLst>
          </p:cNvPr>
          <p:cNvSpPr/>
          <p:nvPr/>
        </p:nvSpPr>
        <p:spPr>
          <a:xfrm>
            <a:off x="6764380" y="767439"/>
            <a:ext cx="2845134" cy="611195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EBBCA9-90E8-2B42-8762-D64EA91AD963}"/>
              </a:ext>
            </a:extLst>
          </p:cNvPr>
          <p:cNvSpPr/>
          <p:nvPr/>
        </p:nvSpPr>
        <p:spPr>
          <a:xfrm>
            <a:off x="7414788" y="1015382"/>
            <a:ext cx="469838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>
                <a:srgbClr val="000000"/>
              </a:buClr>
            </a:pPr>
            <a:r>
              <a:rPr lang="en-GB" sz="3200" b="1">
                <a:solidFill>
                  <a:schemeClr val="bg1"/>
                </a:solidFill>
                <a:latin typeface="Arial Black" panose="020B0604020202020204" pitchFamily="34" charset="0"/>
                <a:ea typeface="Source Sans Pro"/>
                <a:cs typeface="Arial Black" panose="020B0604020202020204" pitchFamily="34" charset="0"/>
                <a:sym typeface="Source Sans Pro"/>
              </a:rPr>
              <a:t>Thank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4506A0-BBC1-498D-C567-8D41B4FAC8BC}"/>
              </a:ext>
            </a:extLst>
          </p:cNvPr>
          <p:cNvSpPr txBox="1"/>
          <p:nvPr/>
        </p:nvSpPr>
        <p:spPr>
          <a:xfrm>
            <a:off x="671804" y="1810139"/>
            <a:ext cx="11000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800" b="1" i="0" dirty="0">
                <a:solidFill>
                  <a:schemeClr val="tx2"/>
                </a:solidFill>
                <a:effectLst/>
                <a:latin typeface="ArialNova-Bold"/>
              </a:rPr>
              <a:t>Future Lunch and Learn sessions</a:t>
            </a:r>
          </a:p>
          <a:p>
            <a:pPr algn="l" rtl="0"/>
            <a:endParaRPr lang="en-US" sz="1800" b="1" i="0" dirty="0">
              <a:solidFill>
                <a:schemeClr val="tx2"/>
              </a:solidFill>
              <a:effectLst/>
              <a:latin typeface="ArialNova-Bold"/>
            </a:endParaRPr>
          </a:p>
          <a:p>
            <a:pPr algn="l" rtl="0"/>
            <a:r>
              <a:rPr lang="en-US" b="1" dirty="0">
                <a:solidFill>
                  <a:schemeClr val="tx2"/>
                </a:solidFill>
                <a:latin typeface="ArialNova-Bold"/>
              </a:rPr>
              <a:t>June: </a:t>
            </a:r>
            <a:r>
              <a:rPr lang="en-US" sz="1800" b="1" i="0" dirty="0">
                <a:solidFill>
                  <a:schemeClr val="tx2"/>
                </a:solidFill>
                <a:effectLst/>
                <a:latin typeface="ArialNova-Bold"/>
              </a:rPr>
              <a:t>Management of Change</a:t>
            </a:r>
            <a:endParaRPr lang="en-US" sz="1800" b="0" i="0" dirty="0">
              <a:solidFill>
                <a:schemeClr val="tx2"/>
              </a:solidFill>
              <a:effectLst/>
              <a:latin typeface="ArialNova"/>
            </a:endParaRPr>
          </a:p>
          <a:p>
            <a:pPr algn="l" rtl="0"/>
            <a:r>
              <a:rPr lang="en-US" sz="1800" b="0" i="0" dirty="0">
                <a:solidFill>
                  <a:schemeClr val="tx2"/>
                </a:solidFill>
                <a:effectLst/>
                <a:latin typeface="ArialNova"/>
              </a:rPr>
              <a:t>Discover what management of change is and the three phases involved as we prepare to move to Midland Met.</a:t>
            </a:r>
          </a:p>
          <a:p>
            <a:pPr marL="285750" indent="-285750" algn="l" rtl="0">
              <a:buClr>
                <a:schemeClr val="accent1"/>
              </a:buClr>
              <a:buFont typeface="Arial"/>
              <a:buChar char="•"/>
            </a:pPr>
            <a:r>
              <a:rPr lang="en-US" sz="1800" b="0" i="0" dirty="0">
                <a:solidFill>
                  <a:schemeClr val="tx2"/>
                </a:solidFill>
                <a:effectLst/>
                <a:latin typeface="ArialNova"/>
              </a:rPr>
              <a:t>5 June 12 - 1pm Virtual Session: </a:t>
            </a:r>
            <a:r>
              <a:rPr lang="en-US" sz="1800" b="0" i="0" dirty="0">
                <a:solidFill>
                  <a:schemeClr val="tx2"/>
                </a:solidFill>
                <a:effectLst/>
                <a:latin typeface="ArialNov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to join online here</a:t>
            </a:r>
            <a:endParaRPr lang="en-US" sz="1800" b="0" i="0" dirty="0">
              <a:solidFill>
                <a:schemeClr val="tx2"/>
              </a:solidFill>
              <a:effectLst/>
              <a:latin typeface="ArialNova"/>
            </a:endParaRPr>
          </a:p>
          <a:p>
            <a:pPr marL="285750" indent="-285750" algn="l" rtl="0">
              <a:buClr>
                <a:schemeClr val="accent1"/>
              </a:buClr>
              <a:buFont typeface="Arial"/>
              <a:buChar char="•"/>
            </a:pPr>
            <a:r>
              <a:rPr lang="en-US" sz="1800" b="0" i="0" dirty="0">
                <a:solidFill>
                  <a:schemeClr val="tx2"/>
                </a:solidFill>
                <a:effectLst/>
                <a:latin typeface="ArialNova"/>
              </a:rPr>
              <a:t>7 June 12 - 1pm Face to face: Room 9 Education Centre, Sandwell Hospital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55D42D-8A2D-D7E4-6860-995F38A8B6D4}"/>
              </a:ext>
            </a:extLst>
          </p:cNvPr>
          <p:cNvSpPr txBox="1"/>
          <p:nvPr/>
        </p:nvSpPr>
        <p:spPr>
          <a:xfrm>
            <a:off x="671804" y="3876372"/>
            <a:ext cx="49626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b="1" i="0" dirty="0">
                <a:solidFill>
                  <a:schemeClr val="tx2"/>
                </a:solidFill>
                <a:effectLst/>
                <a:latin typeface="ArialNova-Bold"/>
              </a:rPr>
              <a:t>Future dates:</a:t>
            </a:r>
          </a:p>
          <a:p>
            <a:pPr algn="l" rtl="0"/>
            <a:endParaRPr lang="en-US" sz="1400" b="0" i="0" dirty="0">
              <a:solidFill>
                <a:srgbClr val="000000"/>
              </a:solidFill>
              <a:effectLst/>
              <a:latin typeface="ArialNova"/>
            </a:endParaRPr>
          </a:p>
          <a:p>
            <a:pPr algn="l" rtl="0"/>
            <a:r>
              <a:rPr lang="en-US" sz="1400" b="1" dirty="0">
                <a:solidFill>
                  <a:schemeClr val="tx2"/>
                </a:solidFill>
                <a:latin typeface="ArialNova"/>
              </a:rPr>
              <a:t>July</a:t>
            </a:r>
            <a:endParaRPr lang="en-US" sz="1400" b="1" i="0" dirty="0">
              <a:solidFill>
                <a:schemeClr val="tx2"/>
              </a:solidFill>
              <a:effectLst/>
              <a:latin typeface="ArialNova"/>
            </a:endParaRPr>
          </a:p>
          <a:p>
            <a:pPr algn="l" rtl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tx2"/>
                </a:solidFill>
                <a:effectLst/>
                <a:latin typeface="ArialNova"/>
              </a:rPr>
              <a:t> 3 July 12 - 1pm Virtual</a:t>
            </a:r>
          </a:p>
          <a:p>
            <a:pPr algn="l" rtl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ArialNova"/>
              </a:rPr>
              <a:t> </a:t>
            </a:r>
            <a:r>
              <a:rPr lang="en-US" sz="1400" b="0" i="0" dirty="0">
                <a:solidFill>
                  <a:schemeClr val="tx2"/>
                </a:solidFill>
                <a:effectLst/>
                <a:latin typeface="ArialNova"/>
              </a:rPr>
              <a:t>5 July 12 - 1pm: Rowley Regis Committee Room</a:t>
            </a:r>
          </a:p>
          <a:p>
            <a:pPr algn="l" rtl="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chemeClr val="tx2"/>
              </a:solidFill>
              <a:effectLst/>
              <a:latin typeface="ArialNova"/>
            </a:endParaRPr>
          </a:p>
          <a:p>
            <a:pPr algn="l" rtl="0">
              <a:buClr>
                <a:schemeClr val="accent1"/>
              </a:buClr>
            </a:pPr>
            <a:r>
              <a:rPr lang="en-US" sz="1400" b="1" dirty="0">
                <a:solidFill>
                  <a:schemeClr val="tx2"/>
                </a:solidFill>
                <a:latin typeface="ArialNova"/>
              </a:rPr>
              <a:t>August</a:t>
            </a:r>
            <a:endParaRPr lang="en-US" sz="1400" b="1" i="0" dirty="0">
              <a:solidFill>
                <a:schemeClr val="tx2"/>
              </a:solidFill>
              <a:effectLst/>
              <a:latin typeface="ArialNova"/>
            </a:endParaRPr>
          </a:p>
          <a:p>
            <a:pPr algn="l" rtl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tx2"/>
                </a:solidFill>
                <a:effectLst/>
                <a:latin typeface="ArialNova"/>
              </a:rPr>
              <a:t> 2 Aug 12 - 1pm City Hayward Post Graduate Centre</a:t>
            </a:r>
          </a:p>
          <a:p>
            <a:pPr algn="l" rtl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tx2"/>
                </a:solidFill>
                <a:effectLst/>
                <a:latin typeface="ArialNova"/>
              </a:rPr>
              <a:t> 7 Aug 12 - 1pm Virtual </a:t>
            </a:r>
          </a:p>
          <a:p>
            <a:pPr algn="l" rtl="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chemeClr val="tx2"/>
              </a:solidFill>
              <a:effectLst/>
              <a:latin typeface="ArialNova"/>
            </a:endParaRPr>
          </a:p>
          <a:p>
            <a:pPr algn="l" rtl="0">
              <a:buClr>
                <a:schemeClr val="accent1"/>
              </a:buClr>
            </a:pPr>
            <a:r>
              <a:rPr lang="en-US" sz="1400" b="1" dirty="0">
                <a:solidFill>
                  <a:schemeClr val="tx2"/>
                </a:solidFill>
                <a:latin typeface="ArialNova"/>
              </a:rPr>
              <a:t>September</a:t>
            </a:r>
            <a:endParaRPr lang="en-US" sz="1400" b="1" i="0" dirty="0">
              <a:solidFill>
                <a:schemeClr val="tx2"/>
              </a:solidFill>
              <a:effectLst/>
              <a:latin typeface="ArialNova"/>
            </a:endParaRPr>
          </a:p>
          <a:p>
            <a:pPr algn="l" rtl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tx2"/>
                </a:solidFill>
                <a:effectLst/>
                <a:latin typeface="ArialNova"/>
              </a:rPr>
              <a:t> 4 Sept 12 - 1pm Virtual</a:t>
            </a:r>
          </a:p>
          <a:p>
            <a:pPr algn="l" rtl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tx2"/>
                </a:solidFill>
                <a:effectLst/>
                <a:latin typeface="ArialNova"/>
              </a:rPr>
              <a:t> 6 Sept 12 - 1pm Sandwell Room 10, Education Centre</a:t>
            </a:r>
          </a:p>
          <a:p>
            <a:pPr algn="l" rtl="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1FD7B3-7097-CA3F-CF74-D68EFA8C8AEB}"/>
              </a:ext>
            </a:extLst>
          </p:cNvPr>
          <p:cNvSpPr txBox="1"/>
          <p:nvPr/>
        </p:nvSpPr>
        <p:spPr>
          <a:xfrm>
            <a:off x="6964104" y="4313382"/>
            <a:ext cx="489220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buClr>
                <a:schemeClr val="accent1"/>
              </a:buClr>
            </a:pPr>
            <a:r>
              <a:rPr lang="en-US" sz="1400" b="1" i="0" dirty="0">
                <a:solidFill>
                  <a:schemeClr val="tx2"/>
                </a:solidFill>
                <a:effectLst/>
                <a:latin typeface="ArialNova"/>
              </a:rPr>
              <a:t>October</a:t>
            </a:r>
            <a:r>
              <a:rPr lang="en-US" sz="1400" b="0" i="0" dirty="0">
                <a:solidFill>
                  <a:schemeClr val="tx2"/>
                </a:solidFill>
                <a:effectLst/>
                <a:latin typeface="ArialNova"/>
              </a:rPr>
              <a:t> </a:t>
            </a:r>
          </a:p>
          <a:p>
            <a:pPr algn="l" rtl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tx2"/>
                </a:solidFill>
                <a:effectLst/>
                <a:latin typeface="ArialNova"/>
              </a:rPr>
              <a:t> 2 Oct 12 - 1pm Virtual</a:t>
            </a:r>
          </a:p>
          <a:p>
            <a:pPr algn="l" rtl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tx2"/>
                </a:solidFill>
                <a:effectLst/>
                <a:latin typeface="ArialNova"/>
              </a:rPr>
              <a:t> 4 Oct 12 - 1pm Rowley Regis Committee Room</a:t>
            </a:r>
          </a:p>
          <a:p>
            <a:pPr algn="l" rtl="0">
              <a:buClr>
                <a:schemeClr val="accent1"/>
              </a:buClr>
            </a:pPr>
            <a:endParaRPr lang="en-US" sz="1400" b="1" dirty="0">
              <a:solidFill>
                <a:schemeClr val="tx2"/>
              </a:solidFill>
              <a:latin typeface="ArialNova"/>
            </a:endParaRPr>
          </a:p>
          <a:p>
            <a:pPr algn="l" rtl="0">
              <a:buClr>
                <a:schemeClr val="accent1"/>
              </a:buClr>
            </a:pPr>
            <a:r>
              <a:rPr lang="en-US" sz="1400" b="1" dirty="0">
                <a:solidFill>
                  <a:schemeClr val="tx2"/>
                </a:solidFill>
                <a:latin typeface="ArialNova"/>
              </a:rPr>
              <a:t>November</a:t>
            </a:r>
            <a:endParaRPr lang="en-US" sz="1400" b="1" i="0" dirty="0">
              <a:solidFill>
                <a:schemeClr val="tx2"/>
              </a:solidFill>
              <a:effectLst/>
              <a:latin typeface="ArialNova"/>
            </a:endParaRPr>
          </a:p>
          <a:p>
            <a:pPr algn="l" rtl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tx2"/>
                </a:solidFill>
                <a:effectLst/>
                <a:latin typeface="ArialNova"/>
              </a:rPr>
              <a:t> 1 Nov 12 - 1pm Dining Room, Post Graduate Centre, City </a:t>
            </a:r>
          </a:p>
          <a:p>
            <a:pPr algn="l" rtl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tx2"/>
                </a:solidFill>
                <a:effectLst/>
                <a:latin typeface="ArialNova"/>
              </a:rPr>
              <a:t> 6 Nov 12 - 1pm Virtual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067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0;p217">
            <a:extLst>
              <a:ext uri="{FF2B5EF4-FFF2-40B4-BE49-F238E27FC236}">
                <a16:creationId xmlns:a16="http://schemas.microsoft.com/office/drawing/2014/main" id="{688F3D68-FA0F-879B-0364-DAD1F7968E58}"/>
              </a:ext>
            </a:extLst>
          </p:cNvPr>
          <p:cNvSpPr txBox="1"/>
          <p:nvPr/>
        </p:nvSpPr>
        <p:spPr>
          <a:xfrm>
            <a:off x="164875" y="753892"/>
            <a:ext cx="8145525" cy="432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F49001"/>
              </a:buClr>
            </a:pPr>
            <a:endParaRPr sz="2000" b="1">
              <a:solidFill>
                <a:srgbClr val="888988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3" name="Google Shape;670;p217">
            <a:extLst>
              <a:ext uri="{FF2B5EF4-FFF2-40B4-BE49-F238E27FC236}">
                <a16:creationId xmlns:a16="http://schemas.microsoft.com/office/drawing/2014/main" id="{31A160F5-A205-9898-D9FC-CD02DBBCD0B9}"/>
              </a:ext>
            </a:extLst>
          </p:cNvPr>
          <p:cNvSpPr txBox="1"/>
          <p:nvPr/>
        </p:nvSpPr>
        <p:spPr>
          <a:xfrm>
            <a:off x="1493393" y="627649"/>
            <a:ext cx="10025991" cy="50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49001"/>
              </a:buClr>
            </a:pPr>
            <a:r>
              <a:rPr lang="en-US" sz="2400" b="1" dirty="0">
                <a:solidFill>
                  <a:srgbClr val="F49001"/>
                </a:solidFill>
                <a:latin typeface="Arial"/>
                <a:cs typeface="Arial"/>
              </a:rPr>
              <a:t>Hello my name is... </a:t>
            </a:r>
            <a:endParaRPr lang="en-US" dirty="0"/>
          </a:p>
          <a:p>
            <a:endParaRPr lang="en-US" sz="2400" b="1" dirty="0">
              <a:solidFill>
                <a:srgbClr val="F49001"/>
              </a:solidFill>
              <a:latin typeface="Arial"/>
              <a:cs typeface="Arial"/>
            </a:endParaRPr>
          </a:p>
          <a:p>
            <a:pPr marL="457200" indent="-457200">
              <a:buClr>
                <a:srgbClr val="F49001"/>
              </a:buClr>
              <a:buFont typeface="Arial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Rachel Barlow – Managing Director of the Midland Met </a:t>
            </a:r>
            <a:r>
              <a:rPr lang="en-US" sz="1600" dirty="0" err="1">
                <a:solidFill>
                  <a:schemeClr val="tx2"/>
                </a:solidFill>
                <a:latin typeface="Arial"/>
                <a:cs typeface="Arial"/>
              </a:rPr>
              <a:t>Programme</a:t>
            </a: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 Company 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49001"/>
              </a:buClr>
              <a:buFont typeface="Arial"/>
              <a:buChar char="•"/>
            </a:pPr>
            <a:endParaRPr lang="en-US" sz="16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457200" indent="-457200">
              <a:buClr>
                <a:srgbClr val="F49001"/>
              </a:buClr>
              <a:buFont typeface="Arial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Jayne Dunn – Director of Commissioning and Equipping</a:t>
            </a:r>
          </a:p>
          <a:p>
            <a:pPr>
              <a:buClr>
                <a:srgbClr val="F49001"/>
              </a:buClr>
            </a:pPr>
            <a:endParaRPr lang="en-US" sz="16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457200" indent="-457200">
              <a:buClr>
                <a:srgbClr val="F49001"/>
              </a:buClr>
              <a:buFont typeface="Arial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Dr Sarbjit Clare – Deputy Chief Medical Officer</a:t>
            </a:r>
          </a:p>
          <a:p>
            <a:pPr marL="457200" indent="-457200">
              <a:buClr>
                <a:srgbClr val="F49001"/>
              </a:buClr>
              <a:buFont typeface="Arial"/>
              <a:buChar char="•"/>
            </a:pP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49001"/>
              </a:buClr>
              <a:buFont typeface="Arial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Ruth Wilkin – Director of Communications</a:t>
            </a:r>
          </a:p>
          <a:p>
            <a:pPr marL="457200" indent="-457200">
              <a:buClr>
                <a:srgbClr val="F49001"/>
              </a:buClr>
              <a:buFont typeface="Arial"/>
              <a:buChar char="•"/>
            </a:pPr>
            <a:endParaRPr lang="en-US" sz="1600" dirty="0">
              <a:solidFill>
                <a:schemeClr val="tx2"/>
              </a:solidFill>
              <a:latin typeface="Arial"/>
              <a:cs typeface="Arial"/>
            </a:endParaRPr>
          </a:p>
          <a:p>
            <a:pPr>
              <a:buClr>
                <a:srgbClr val="F49001"/>
              </a:buClr>
            </a:pPr>
            <a:endParaRPr lang="en-US" sz="160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548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842352-A887-144B-B1C5-265C2ECDCC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" b="55930"/>
          <a:stretch/>
        </p:blipFill>
        <p:spPr>
          <a:xfrm>
            <a:off x="2111257" y="1591358"/>
            <a:ext cx="10315860" cy="527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8C77BE-D508-AE48-940E-2F320DB55576}"/>
              </a:ext>
            </a:extLst>
          </p:cNvPr>
          <p:cNvSpPr/>
          <p:nvPr/>
        </p:nvSpPr>
        <p:spPr>
          <a:xfrm>
            <a:off x="10222463" y="-2707583"/>
            <a:ext cx="85311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">
                <a:solidFill>
                  <a:srgbClr val="8F8F9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SEPTEMBER 2021</a:t>
            </a:r>
            <a:endParaRPr lang="en-US" sz="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D41430-8B44-8C40-9E40-42B00781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40" t="5" r="-26640" b="55926"/>
          <a:stretch/>
        </p:blipFill>
        <p:spPr>
          <a:xfrm>
            <a:off x="0" y="1591356"/>
            <a:ext cx="10315860" cy="527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F9CD3B-7889-E64B-B822-8A789C4B95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" t="3" r="57080" b="55930"/>
          <a:stretch/>
        </p:blipFill>
        <p:spPr>
          <a:xfrm>
            <a:off x="7783033" y="1591356"/>
            <a:ext cx="4428000" cy="5274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042B3F-BB4D-A34B-85FE-095A869CF009}"/>
              </a:ext>
            </a:extLst>
          </p:cNvPr>
          <p:cNvSpPr/>
          <p:nvPr/>
        </p:nvSpPr>
        <p:spPr>
          <a:xfrm>
            <a:off x="0" y="419255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49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journey and getting to know Midland Met </a:t>
            </a:r>
            <a:endParaRPr lang="en-US" sz="4000" b="1">
              <a:solidFill>
                <a:srgbClr val="F4900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8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0;p217">
            <a:extLst>
              <a:ext uri="{FF2B5EF4-FFF2-40B4-BE49-F238E27FC236}">
                <a16:creationId xmlns:a16="http://schemas.microsoft.com/office/drawing/2014/main" id="{91D78D44-0D2D-C74D-82AA-2C6CF1CDCA58}"/>
              </a:ext>
            </a:extLst>
          </p:cNvPr>
          <p:cNvSpPr txBox="1"/>
          <p:nvPr/>
        </p:nvSpPr>
        <p:spPr>
          <a:xfrm>
            <a:off x="1559582" y="681905"/>
            <a:ext cx="4001463" cy="708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lvl="0" indent="-342900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endParaRPr lang="en-GB" sz="2000">
              <a:solidFill>
                <a:srgbClr val="F49001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  <a:p>
            <a:pPr marL="482600" lvl="0" indent="-342900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endParaRPr lang="en-GB" sz="2000" b="1">
              <a:solidFill>
                <a:srgbClr val="F49001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  <a:p>
            <a:pPr marL="482600" lvl="0" indent="-342900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endParaRPr sz="2000" b="1">
              <a:solidFill>
                <a:srgbClr val="8F8F9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3" name="Google Shape;670;p217">
            <a:extLst>
              <a:ext uri="{FF2B5EF4-FFF2-40B4-BE49-F238E27FC236}">
                <a16:creationId xmlns:a16="http://schemas.microsoft.com/office/drawing/2014/main" id="{719A905F-6473-D4E6-53BF-6A683F19D5D8}"/>
              </a:ext>
            </a:extLst>
          </p:cNvPr>
          <p:cNvSpPr txBox="1"/>
          <p:nvPr/>
        </p:nvSpPr>
        <p:spPr>
          <a:xfrm>
            <a:off x="1493393" y="627649"/>
            <a:ext cx="10025991" cy="50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49001"/>
              </a:buClr>
            </a:pPr>
            <a:r>
              <a:rPr lang="en-GB" sz="2400" b="1">
                <a:solidFill>
                  <a:srgbClr val="F49001"/>
                </a:solidFill>
                <a:latin typeface="Arial"/>
                <a:cs typeface="Arial"/>
              </a:rPr>
              <a:t>Our journey so far</a:t>
            </a:r>
            <a:endParaRPr lang="en-GB" sz="2400" b="1">
              <a:solidFill>
                <a:srgbClr val="F49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26384660-BFE4-4BDC-3AB2-6738BD05C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427694"/>
              </p:ext>
            </p:extLst>
          </p:nvPr>
        </p:nvGraphicFramePr>
        <p:xfrm>
          <a:off x="609600" y="1688668"/>
          <a:ext cx="10751127" cy="3987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5309">
                  <a:extLst>
                    <a:ext uri="{9D8B030D-6E8A-4147-A177-3AD203B41FA5}">
                      <a16:colId xmlns:a16="http://schemas.microsoft.com/office/drawing/2014/main" val="3876541844"/>
                    </a:ext>
                  </a:extLst>
                </a:gridCol>
                <a:gridCol w="9605818">
                  <a:extLst>
                    <a:ext uri="{9D8B030D-6E8A-4147-A177-3AD203B41FA5}">
                      <a16:colId xmlns:a16="http://schemas.microsoft.com/office/drawing/2014/main" val="87400067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Timeline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>
                          <a:solidFill>
                            <a:schemeClr val="bg1"/>
                          </a:solidFill>
                        </a:rPr>
                        <a:t>Activity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43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2007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Formal consultation of closures of A&amp;E at City and 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</a:rPr>
                        <a:t>Sandwell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 Hospitals concludes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987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2011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Site purchased in 2011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588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2015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Carillion selected as preferred construction company </a:t>
                      </a:r>
                      <a:endParaRPr lang="en-GB" sz="16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77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2016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Building started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898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2018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Carillion went into liquidation causing delays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63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2019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Balfour Beatty selected to complete the project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468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2020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Pandemic hit, however building work continued throughout this 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974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Midland Metropolitan University Hospital scheduled to open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610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22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70;p217">
            <a:extLst>
              <a:ext uri="{FF2B5EF4-FFF2-40B4-BE49-F238E27FC236}">
                <a16:creationId xmlns:a16="http://schemas.microsoft.com/office/drawing/2014/main" id="{4C18422D-545F-E24C-9797-89BEB810E191}"/>
              </a:ext>
            </a:extLst>
          </p:cNvPr>
          <p:cNvSpPr txBox="1"/>
          <p:nvPr/>
        </p:nvSpPr>
        <p:spPr>
          <a:xfrm>
            <a:off x="463421" y="241291"/>
            <a:ext cx="6963746" cy="540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49001"/>
              </a:buClr>
            </a:pPr>
            <a:r>
              <a:rPr lang="en-GB" sz="2400" b="1">
                <a:solidFill>
                  <a:srgbClr val="F49001"/>
                </a:solidFill>
                <a:latin typeface="Arial"/>
                <a:cs typeface="Arial"/>
              </a:rPr>
              <a:t>Getting to know Midland Met  </a:t>
            </a:r>
            <a:endParaRPr lang="en-GB" sz="2400" b="1">
              <a:solidFill>
                <a:srgbClr val="F49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49001"/>
              </a:buClr>
            </a:pPr>
            <a:endParaRPr lang="en-GB" sz="2000" b="1">
              <a:solidFill>
                <a:srgbClr val="8889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49001"/>
              </a:buClr>
            </a:pPr>
            <a:r>
              <a:rPr lang="en-GB" sz="1600">
                <a:solidFill>
                  <a:schemeClr val="bg1">
                    <a:lumMod val="50000"/>
                  </a:schemeClr>
                </a:solidFill>
              </a:rPr>
              <a:t>Midland Metropolitan University Hospital will be our acute centre for care and includes: </a:t>
            </a:r>
          </a:p>
          <a:p>
            <a:pPr>
              <a:buClr>
                <a:srgbClr val="F49001"/>
              </a:buClr>
            </a:pPr>
            <a:endParaRPr lang="en-GB" sz="1600">
              <a:solidFill>
                <a:schemeClr val="bg1">
                  <a:lumMod val="50000"/>
                </a:schemeClr>
              </a:solidFill>
              <a:cs typeface="Arial"/>
            </a:endParaRPr>
          </a:p>
          <a:p>
            <a:pPr marL="285750" indent="-285750">
              <a:buClr>
                <a:srgbClr val="F49001"/>
              </a:buClr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>
                    <a:lumMod val="50000"/>
                  </a:schemeClr>
                </a:solidFill>
              </a:rPr>
              <a:t>A purpose-built emergency department with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 co-located imaging and diagnostic services.</a:t>
            </a:r>
            <a:endParaRPr lang="en-GB" sz="1600">
              <a:solidFill>
                <a:schemeClr val="bg1">
                  <a:lumMod val="50000"/>
                </a:schemeClr>
              </a:solidFill>
              <a:cs typeface="Arial"/>
            </a:endParaRPr>
          </a:p>
          <a:p>
            <a:pPr marL="285750" indent="-285750">
              <a:buClr>
                <a:srgbClr val="F49001"/>
              </a:buClr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>
                    <a:lumMod val="50000"/>
                  </a:schemeClr>
                </a:solidFill>
              </a:rPr>
              <a:t>A dedicated children’s emergency department and assessment unit.</a:t>
            </a:r>
            <a:endParaRPr lang="en-GB" sz="1600">
              <a:solidFill>
                <a:schemeClr val="bg1">
                  <a:lumMod val="50000"/>
                </a:schemeClr>
              </a:solidFill>
              <a:cs typeface="Arial"/>
            </a:endParaRPr>
          </a:p>
          <a:p>
            <a:pPr marL="285750" indent="-285750">
              <a:buClr>
                <a:srgbClr val="F49001"/>
              </a:buClr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>
                    <a:lumMod val="50000"/>
                  </a:schemeClr>
                </a:solidFill>
              </a:rPr>
              <a:t>Operating theatres for both emergency and major planned surgery.</a:t>
            </a:r>
            <a:endParaRPr lang="en-GB" sz="1600">
              <a:solidFill>
                <a:schemeClr val="bg1">
                  <a:lumMod val="50000"/>
                </a:schemeClr>
              </a:solidFill>
              <a:cs typeface="Arial"/>
            </a:endParaRPr>
          </a:p>
          <a:p>
            <a:pPr marL="285750" indent="-285750">
              <a:buClr>
                <a:srgbClr val="F49001"/>
              </a:buClr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>
                    <a:lumMod val="50000"/>
                  </a:schemeClr>
                </a:solidFill>
              </a:rPr>
              <a:t>A midwife led birth unit next to a delivery suite, two maternity wards </a:t>
            </a:r>
            <a:endParaRPr lang="en-GB" sz="1600">
              <a:solidFill>
                <a:schemeClr val="bg1">
                  <a:lumMod val="50000"/>
                </a:schemeClr>
              </a:solidFill>
              <a:cs typeface="Arial"/>
            </a:endParaRPr>
          </a:p>
          <a:p>
            <a:pPr>
              <a:buClr>
                <a:srgbClr val="F49001"/>
              </a:buClr>
            </a:pPr>
            <a:r>
              <a:rPr lang="en-GB" sz="1600">
                <a:solidFill>
                  <a:schemeClr val="bg1">
                    <a:lumMod val="50000"/>
                  </a:schemeClr>
                </a:solidFill>
              </a:rPr>
              <a:t>     and an antenatal clinic, plus a neonatal unit.</a:t>
            </a:r>
            <a:endParaRPr lang="en-GB" sz="1600">
              <a:solidFill>
                <a:schemeClr val="bg1">
                  <a:lumMod val="50000"/>
                </a:schemeClr>
              </a:solidFill>
              <a:cs typeface="Arial"/>
            </a:endParaRPr>
          </a:p>
          <a:p>
            <a:pPr marL="285750" indent="-285750">
              <a:buClr>
                <a:srgbClr val="F49001"/>
              </a:buClr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>
                    <a:lumMod val="50000"/>
                  </a:schemeClr>
                </a:solidFill>
              </a:rPr>
              <a:t>Same day emergency care for adults.</a:t>
            </a:r>
            <a:endParaRPr lang="en-GB" sz="1600">
              <a:solidFill>
                <a:schemeClr val="bg1">
                  <a:lumMod val="50000"/>
                </a:schemeClr>
              </a:solidFill>
              <a:cs typeface="Arial"/>
            </a:endParaRPr>
          </a:p>
          <a:p>
            <a:pPr marL="285750" indent="-285750">
              <a:buClr>
                <a:srgbClr val="F49001"/>
              </a:buClr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>
                    <a:lumMod val="50000"/>
                  </a:schemeClr>
                </a:solidFill>
              </a:rPr>
              <a:t>Sickle cell and thalassemia centre.</a:t>
            </a:r>
            <a:endParaRPr lang="en-GB" sz="1600">
              <a:solidFill>
                <a:schemeClr val="bg1">
                  <a:lumMod val="50000"/>
                </a:schemeClr>
              </a:solidFill>
              <a:cs typeface="Arial"/>
            </a:endParaRPr>
          </a:p>
          <a:p>
            <a:pPr marL="285750" indent="-285750">
              <a:buClr>
                <a:srgbClr val="F49001"/>
              </a:buClr>
              <a:buFont typeface="Arial" panose="020B0604020202020204" pitchFamily="34" charset="0"/>
              <a:buChar char="•"/>
            </a:pPr>
            <a:endParaRPr lang="en-GB" sz="1600">
              <a:solidFill>
                <a:schemeClr val="bg1">
                  <a:lumMod val="50000"/>
                </a:schemeClr>
              </a:solidFill>
              <a:cs typeface="Arial"/>
            </a:endParaRPr>
          </a:p>
          <a:p>
            <a:pPr>
              <a:buClr>
                <a:srgbClr val="F49001"/>
              </a:buClr>
            </a:pPr>
            <a:r>
              <a:rPr lang="en-GB" sz="1600">
                <a:solidFill>
                  <a:srgbClr val="888988"/>
                </a:solidFill>
                <a:latin typeface="Arial"/>
                <a:cs typeface="Arial"/>
              </a:rPr>
              <a:t>Patients can expect to receive all of this as a standard part of our care model: </a:t>
            </a:r>
            <a:endParaRPr lang="en-GB" sz="1600">
              <a:solidFill>
                <a:srgbClr val="8889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49001"/>
              </a:buClr>
            </a:pPr>
            <a:endParaRPr lang="en-GB" sz="1600">
              <a:solidFill>
                <a:srgbClr val="8889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49001"/>
              </a:buClr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888988"/>
                </a:solidFill>
                <a:latin typeface="Arial"/>
                <a:cs typeface="Arial"/>
              </a:rPr>
              <a:t>The same high standards any day of the week with senior doctors leading expert clinical teams.</a:t>
            </a:r>
          </a:p>
          <a:p>
            <a:pPr marL="285750" indent="-285750">
              <a:buClr>
                <a:srgbClr val="F4900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888988"/>
                </a:solidFill>
                <a:latin typeface="Arial"/>
                <a:cs typeface="Arial"/>
              </a:rPr>
              <a:t>Diagnostic tests including x-ray, MRI and CT scans, plus other tests for urgent care.</a:t>
            </a:r>
            <a:endParaRPr lang="en-US" sz="1600">
              <a:solidFill>
                <a:srgbClr val="8889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49001"/>
              </a:buClr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888988"/>
                </a:solidFill>
                <a:latin typeface="Arial"/>
                <a:cs typeface="Arial"/>
              </a:rPr>
              <a:t>Our Winter Garden and outdoor spaces are designed to help patients stay active.</a:t>
            </a:r>
          </a:p>
          <a:p>
            <a:pPr marL="285750" indent="-285750">
              <a:buClr>
                <a:srgbClr val="F49001"/>
              </a:buClr>
              <a:buFont typeface="Arial" panose="020B0604020202020204" pitchFamily="34" charset="0"/>
              <a:buChar char="•"/>
            </a:pPr>
            <a:endParaRPr lang="en-GB" sz="1500" b="1">
              <a:solidFill>
                <a:srgbClr val="8889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>
              <a:solidFill>
                <a:srgbClr val="8889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>
              <a:solidFill>
                <a:srgbClr val="8889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F49001"/>
              </a:buClr>
              <a:buFont typeface="Arial" panose="020B0604020202020204" pitchFamily="34" charset="0"/>
              <a:buChar char="•"/>
            </a:pPr>
            <a:endParaRPr sz="2000" b="1">
              <a:solidFill>
                <a:srgbClr val="888988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pic>
        <p:nvPicPr>
          <p:cNvPr id="4" name="Picture 4" descr="A picture containing building, tower&#10;&#10;Description automatically generated">
            <a:extLst>
              <a:ext uri="{FF2B5EF4-FFF2-40B4-BE49-F238E27FC236}">
                <a16:creationId xmlns:a16="http://schemas.microsoft.com/office/drawing/2014/main" id="{8A873CB8-8741-47DD-A799-6AD933CAB2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331" y="466410"/>
            <a:ext cx="4142248" cy="2763488"/>
          </a:xfrm>
          <a:prstGeom prst="rect">
            <a:avLst/>
          </a:prstGeom>
        </p:spPr>
      </p:pic>
      <p:pic>
        <p:nvPicPr>
          <p:cNvPr id="5" name="Picture 4" descr="A high angle view of a building under construction&#10;&#10;Description automatically generated with medium confidence">
            <a:extLst>
              <a:ext uri="{FF2B5EF4-FFF2-40B4-BE49-F238E27FC236}">
                <a16:creationId xmlns:a16="http://schemas.microsoft.com/office/drawing/2014/main" id="{0EBE4EEC-B206-1594-FDF9-CC6A78F049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330" y="3549766"/>
            <a:ext cx="4142249" cy="233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13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70;p217">
            <a:extLst>
              <a:ext uri="{FF2B5EF4-FFF2-40B4-BE49-F238E27FC236}">
                <a16:creationId xmlns:a16="http://schemas.microsoft.com/office/drawing/2014/main" id="{4C18422D-545F-E24C-9797-89BEB810E191}"/>
              </a:ext>
            </a:extLst>
          </p:cNvPr>
          <p:cNvSpPr txBox="1"/>
          <p:nvPr/>
        </p:nvSpPr>
        <p:spPr>
          <a:xfrm>
            <a:off x="746208" y="607200"/>
            <a:ext cx="7160871" cy="540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49001"/>
              </a:buClr>
            </a:pPr>
            <a:r>
              <a:rPr lang="en-GB" sz="2400" b="1">
                <a:solidFill>
                  <a:srgbClr val="F49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benefits of our new hospital</a:t>
            </a:r>
          </a:p>
          <a:p>
            <a:pPr>
              <a:buClr>
                <a:srgbClr val="F49001"/>
              </a:buClr>
            </a:pPr>
            <a:endParaRPr lang="en-GB" sz="160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Clr>
                <a:srgbClr val="F49001"/>
              </a:buClr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>
                    <a:lumMod val="50000"/>
                  </a:schemeClr>
                </a:solidFill>
              </a:rPr>
              <a:t>The hospital will house state-of-the-art equipment to support faster diagnosis and improve patient outcomes. </a:t>
            </a:r>
          </a:p>
          <a:p>
            <a:pPr marL="285750" indent="-285750">
              <a:buClr>
                <a:srgbClr val="F49001"/>
              </a:buClr>
              <a:buFont typeface="Arial" panose="020B0604020202020204" pitchFamily="34" charset="0"/>
              <a:buChar char="•"/>
            </a:pPr>
            <a:endParaRPr lang="en-GB" sz="160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Clr>
                <a:srgbClr val="F49001"/>
              </a:buClr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>
                    <a:lumMod val="50000"/>
                  </a:schemeClr>
                </a:solidFill>
              </a:rPr>
              <a:t>It will be home to 11 emergency, trauma and elective inpatient operating theatres, maternity theatres and 15 birthing rooms for maternity services.</a:t>
            </a:r>
            <a:endParaRPr lang="en-GB" sz="1600">
              <a:solidFill>
                <a:schemeClr val="bg1">
                  <a:lumMod val="50000"/>
                </a:schemeClr>
              </a:solidFill>
              <a:cs typeface="Arial"/>
            </a:endParaRPr>
          </a:p>
          <a:p>
            <a:pPr marL="285750" indent="-285750">
              <a:buClr>
                <a:srgbClr val="F49001"/>
              </a:buClr>
              <a:buFont typeface="Arial" panose="020B0604020202020204" pitchFamily="34" charset="0"/>
              <a:buChar char="•"/>
            </a:pPr>
            <a:endParaRPr lang="en-GB" sz="1600">
              <a:solidFill>
                <a:schemeClr val="bg1">
                  <a:lumMod val="50000"/>
                </a:schemeClr>
              </a:solidFill>
              <a:cs typeface="Arial"/>
            </a:endParaRPr>
          </a:p>
          <a:p>
            <a:pPr marL="285750" indent="-285750">
              <a:buClr>
                <a:srgbClr val="F49001"/>
              </a:buClr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>
                    <a:lumMod val="50000"/>
                  </a:schemeClr>
                </a:solidFill>
              </a:rPr>
              <a:t>The wards and rooms centre on patient wellbeing. All bedrooms have an external view onto one of the courtyards or surrounding areas of the hospital. </a:t>
            </a:r>
          </a:p>
          <a:p>
            <a:pPr marL="285750" indent="-285750">
              <a:buClr>
                <a:srgbClr val="F49001"/>
              </a:buClr>
              <a:buFont typeface="Arial" panose="020B0604020202020204" pitchFamily="34" charset="0"/>
              <a:buChar char="•"/>
            </a:pPr>
            <a:endParaRPr lang="en-GB" sz="160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Clr>
                <a:srgbClr val="F49001"/>
              </a:buClr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>
                    <a:lumMod val="50000"/>
                  </a:schemeClr>
                </a:solidFill>
              </a:rPr>
              <a:t>The design includes 50 per cent single rooms with en-suite shower rooms in the main ward areas which will reduce the risk of spreading infections.</a:t>
            </a:r>
            <a:endParaRPr lang="en-GB" sz="1600">
              <a:solidFill>
                <a:schemeClr val="bg1">
                  <a:lumMod val="50000"/>
                </a:schemeClr>
              </a:solidFill>
              <a:cs typeface="Arial"/>
            </a:endParaRPr>
          </a:p>
          <a:p>
            <a:pPr>
              <a:buClr>
                <a:srgbClr val="F49001"/>
              </a:buClr>
            </a:pPr>
            <a:endParaRPr lang="en-GB" sz="1600">
              <a:solidFill>
                <a:srgbClr val="8889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49001"/>
              </a:buClr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888988"/>
                </a:solidFill>
                <a:latin typeface="Arial"/>
                <a:cs typeface="Arial"/>
              </a:rPr>
              <a:t>The hospital provides a dementia friendly environment. Colours and clear bed numbers will help patients identify where they are. Layouts of wards will be the same, with each group of four beds within a ward having a different colour theme.  </a:t>
            </a:r>
            <a:endParaRPr lang="en-GB" sz="1600">
              <a:solidFill>
                <a:srgbClr val="8889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49001"/>
              </a:buClr>
            </a:pPr>
            <a:endParaRPr lang="en-US" sz="1600">
              <a:solidFill>
                <a:srgbClr val="8889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F49001"/>
              </a:buClr>
              <a:buFont typeface="Arial" panose="020B0604020202020204" pitchFamily="34" charset="0"/>
              <a:buChar char="•"/>
            </a:pPr>
            <a:endParaRPr sz="2000" b="1">
              <a:solidFill>
                <a:srgbClr val="888988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pic>
        <p:nvPicPr>
          <p:cNvPr id="4" name="Picture 3" descr="Children's emergency department.">
            <a:extLst>
              <a:ext uri="{FF2B5EF4-FFF2-40B4-BE49-F238E27FC236}">
                <a16:creationId xmlns:a16="http://schemas.microsoft.com/office/drawing/2014/main" id="{E5C67836-0C44-6D7C-54C9-40A5930766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4867" y="607200"/>
            <a:ext cx="3337495" cy="2503121"/>
          </a:xfrm>
          <a:prstGeom prst="rect">
            <a:avLst/>
          </a:prstGeom>
        </p:spPr>
      </p:pic>
      <p:pic>
        <p:nvPicPr>
          <p:cNvPr id="6" name="Picture 5" descr="A picture containing text, indoor, ceiling, computer&#10;&#10;Description automatically generated">
            <a:extLst>
              <a:ext uri="{FF2B5EF4-FFF2-40B4-BE49-F238E27FC236}">
                <a16:creationId xmlns:a16="http://schemas.microsoft.com/office/drawing/2014/main" id="{9A142550-1B7C-1423-3A57-8903AAB1B5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434869" y="3429000"/>
            <a:ext cx="3337493" cy="25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6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F6B8C8A-F2A9-A241-0867-79F57AD10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06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30E87CC-B739-79C0-A5A7-1FA4AD88A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40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888988"/>
      </a:dk2>
      <a:lt2>
        <a:srgbClr val="B4B4B4"/>
      </a:lt2>
      <a:accent1>
        <a:srgbClr val="EC7C30"/>
      </a:accent1>
      <a:accent2>
        <a:srgbClr val="21A8D4"/>
      </a:accent2>
      <a:accent3>
        <a:srgbClr val="BA1877"/>
      </a:accent3>
      <a:accent4>
        <a:srgbClr val="412A7B"/>
      </a:accent4>
      <a:accent5>
        <a:srgbClr val="F7BC82"/>
      </a:accent5>
      <a:accent6>
        <a:srgbClr val="86CBE4"/>
      </a:accent6>
      <a:hlink>
        <a:srgbClr val="D07EAB"/>
      </a:hlink>
      <a:folHlink>
        <a:srgbClr val="8980A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E8EA87E22EE44388873A4DB844BFDD" ma:contentTypeVersion="19" ma:contentTypeDescription="Create a new document." ma:contentTypeScope="" ma:versionID="f3cb069223a8d9adf02f1f34be37575c">
  <xsd:schema xmlns:xsd="http://www.w3.org/2001/XMLSchema" xmlns:xs="http://www.w3.org/2001/XMLSchema" xmlns:p="http://schemas.microsoft.com/office/2006/metadata/properties" xmlns:ns1="http://schemas.microsoft.com/sharepoint/v3" xmlns:ns2="0b42f85f-de3c-4fe6-971c-8fdf3cac855b" xmlns:ns3="60dee907-1877-497e-8c85-1943ea4beff2" targetNamespace="http://schemas.microsoft.com/office/2006/metadata/properties" ma:root="true" ma:fieldsID="20db41f9aae7a068eeb667cbe237aac5" ns1:_="" ns2:_="" ns3:_="">
    <xsd:import namespace="http://schemas.microsoft.com/sharepoint/v3"/>
    <xsd:import namespace="0b42f85f-de3c-4fe6-971c-8fdf3cac855b"/>
    <xsd:import namespace="60dee907-1877-497e-8c85-1943ea4beff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Flow_SignoffStatus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2f85f-de3c-4fe6-971c-8fdf3cac855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9" nillable="true" ma:displayName="Taxonomy Catch All Column" ma:hidden="true" ma:list="{b7c7060b-5d25-4f9d-9896-ed3265b37bc5}" ma:internalName="TaxCatchAll" ma:showField="CatchAllData" ma:web="0b42f85f-de3c-4fe6-971c-8fdf3cac85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dee907-1877-497e-8c85-1943ea4bef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60dee907-1877-497e-8c85-1943ea4beff2" xsi:nil="true"/>
    <_ip_UnifiedCompliancePolicyProperties xmlns="http://schemas.microsoft.com/sharepoint/v3" xsi:nil="true"/>
    <TaxCatchAll xmlns="0b42f85f-de3c-4fe6-971c-8fdf3cac855b" xsi:nil="true"/>
    <lcf76f155ced4ddcb4097134ff3c332f xmlns="60dee907-1877-497e-8c85-1943ea4beff2">
      <Terms xmlns="http://schemas.microsoft.com/office/infopath/2007/PartnerControls"/>
    </lcf76f155ced4ddcb4097134ff3c332f>
    <_dlc_DocId xmlns="0b42f85f-de3c-4fe6-971c-8fdf3cac855b">4YVJSSZM47P4-1288233418-61172</_dlc_DocId>
    <_dlc_DocIdUrl xmlns="0b42f85f-de3c-4fe6-971c-8fdf3cac855b">
      <Url>https://nhs.sharepoint.com/sites/RXK_Comms/_layouts/15/DocIdRedir.aspx?ID=4YVJSSZM47P4-1288233418-61172</Url>
      <Description>4YVJSSZM47P4-1288233418-61172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6B0B41D-FA9E-4073-B4C1-414198675DDA}">
  <ds:schemaRefs>
    <ds:schemaRef ds:uri="0b42f85f-de3c-4fe6-971c-8fdf3cac855b"/>
    <ds:schemaRef ds:uri="60dee907-1877-497e-8c85-1943ea4bef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F516742-0D5E-49C3-BE7F-288602F612F2}">
  <ds:schemaRefs>
    <ds:schemaRef ds:uri="http://schemas.openxmlformats.org/package/2006/metadata/core-properties"/>
    <ds:schemaRef ds:uri="60dee907-1877-497e-8c85-1943ea4beff2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infopath/2007/PartnerControls"/>
    <ds:schemaRef ds:uri="0b42f85f-de3c-4fe6-971c-8fdf3cac855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8AB71DA-FC2F-4EDC-B480-9E872FE5CD8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2632615-DFCD-476D-BFE7-7FB0B09CA0D4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1613</Words>
  <Application>Microsoft Office PowerPoint</Application>
  <PresentationFormat>Widescreen</PresentationFormat>
  <Paragraphs>214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ArialNova</vt:lpstr>
      <vt:lpstr>ArialNova-Bold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LALLI, Mandeep (SANDWELL AND WEST BIRMINGHAM HOSPITALS NHS TRUST)</dc:creator>
  <cp:lastModifiedBy>WILKIN, Ruth (SANDWELL AND WEST BIRMINGHAM HOSPITALS NHS TRUST)</cp:lastModifiedBy>
  <cp:revision>133</cp:revision>
  <dcterms:created xsi:type="dcterms:W3CDTF">2021-09-15T14:00:09Z</dcterms:created>
  <dcterms:modified xsi:type="dcterms:W3CDTF">2023-05-12T14:01:51Z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0x010100D0E8EA87E22EE44388873A4DB844BFDD</vt:lpwstr>
  </property>
  <property fmtid="{D5CDD505-2E9C-101B-9397-08002B2CF9AE}" pid="3" name="_dlc_DocIdItemGuid">
    <vt:lpwstr>bf2131f0-7055-4089-9057-31628d8e931f</vt:lpwstr>
  </property>
  <property fmtid="{D5CDD505-2E9C-101B-9397-08002B2CF9AE}" pid="4" name="MediaServiceImageTags">
    <vt:lpwstr/>
  </property>
</Properties>
</file>