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32" r:id="rId6"/>
    <p:sldMasterId id="2147483984" r:id="rId7"/>
    <p:sldMasterId id="2147484056" r:id="rId8"/>
    <p:sldMasterId id="2147484068" r:id="rId9"/>
  </p:sldMasterIdLst>
  <p:notesMasterIdLst>
    <p:notesMasterId r:id="rId37"/>
  </p:notesMasterIdLst>
  <p:sldIdLst>
    <p:sldId id="256" r:id="rId10"/>
    <p:sldId id="257" r:id="rId11"/>
    <p:sldId id="968" r:id="rId12"/>
    <p:sldId id="959" r:id="rId13"/>
    <p:sldId id="863" r:id="rId14"/>
    <p:sldId id="963" r:id="rId15"/>
    <p:sldId id="974" r:id="rId16"/>
    <p:sldId id="972" r:id="rId17"/>
    <p:sldId id="961" r:id="rId18"/>
    <p:sldId id="969" r:id="rId19"/>
    <p:sldId id="871" r:id="rId20"/>
    <p:sldId id="973" r:id="rId21"/>
    <p:sldId id="954" r:id="rId22"/>
    <p:sldId id="950" r:id="rId23"/>
    <p:sldId id="873" r:id="rId24"/>
    <p:sldId id="960" r:id="rId25"/>
    <p:sldId id="970" r:id="rId26"/>
    <p:sldId id="956" r:id="rId27"/>
    <p:sldId id="958" r:id="rId28"/>
    <p:sldId id="811" r:id="rId29"/>
    <p:sldId id="953" r:id="rId30"/>
    <p:sldId id="975" r:id="rId31"/>
    <p:sldId id="966" r:id="rId32"/>
    <p:sldId id="971" r:id="rId33"/>
    <p:sldId id="955" r:id="rId34"/>
    <p:sldId id="844" r:id="rId35"/>
    <p:sldId id="710" r:id="rId3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eken.Richard"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A85F7-875A-417E-A4F5-8411FE28581C}" v="10" dt="2022-03-22T11:10:32.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50" autoAdjust="0"/>
    <p:restoredTop sz="99614" autoAdjust="0"/>
  </p:normalViewPr>
  <p:slideViewPr>
    <p:cSldViewPr snapToGrid="0" snapToObjects="1">
      <p:cViewPr varScale="1">
        <p:scale>
          <a:sx n="114" d="100"/>
          <a:sy n="114" d="100"/>
        </p:scale>
        <p:origin x="762" y="15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6/11/relationships/changesInfo" Target="changesInfos/changesInfo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 Ruth (SANDWELL AND WEST BIRMINGHAM HOSPITALS NHS TRUST)" userId="fa775835-dce8-484e-87c1-dbedad41c495" providerId="ADAL" clId="{150A85F7-875A-417E-A4F5-8411FE28581C}"/>
    <pc:docChg chg="custSel addSld modSld sldOrd modNotesMaster">
      <pc:chgData name="WILKIN, Ruth (SANDWELL AND WEST BIRMINGHAM HOSPITALS NHS TRUST)" userId="fa775835-dce8-484e-87c1-dbedad41c495" providerId="ADAL" clId="{150A85F7-875A-417E-A4F5-8411FE28581C}" dt="2022-03-22T11:21:22.524" v="3869" actId="20577"/>
      <pc:docMkLst>
        <pc:docMk/>
      </pc:docMkLst>
      <pc:sldChg chg="modSp mod">
        <pc:chgData name="WILKIN, Ruth (SANDWELL AND WEST BIRMINGHAM HOSPITALS NHS TRUST)" userId="fa775835-dce8-484e-87c1-dbedad41c495" providerId="ADAL" clId="{150A85F7-875A-417E-A4F5-8411FE28581C}" dt="2022-03-22T09:53:33.272" v="2638" actId="6549"/>
        <pc:sldMkLst>
          <pc:docMk/>
          <pc:sldMk cId="137249905" sldId="811"/>
        </pc:sldMkLst>
        <pc:spChg chg="mod">
          <ac:chgData name="WILKIN, Ruth (SANDWELL AND WEST BIRMINGHAM HOSPITALS NHS TRUST)" userId="fa775835-dce8-484e-87c1-dbedad41c495" providerId="ADAL" clId="{150A85F7-875A-417E-A4F5-8411FE28581C}" dt="2022-03-22T09:53:33.272" v="2638" actId="6549"/>
          <ac:spMkLst>
            <pc:docMk/>
            <pc:sldMk cId="137249905" sldId="811"/>
            <ac:spMk id="2" creationId="{00000000-0000-0000-0000-000000000000}"/>
          </ac:spMkLst>
        </pc:spChg>
      </pc:sldChg>
      <pc:sldChg chg="modSp mod">
        <pc:chgData name="WILKIN, Ruth (SANDWELL AND WEST BIRMINGHAM HOSPITALS NHS TRUST)" userId="fa775835-dce8-484e-87c1-dbedad41c495" providerId="ADAL" clId="{150A85F7-875A-417E-A4F5-8411FE28581C}" dt="2022-03-18T09:15:10.023" v="147" actId="20577"/>
        <pc:sldMkLst>
          <pc:docMk/>
          <pc:sldMk cId="3289925961" sldId="844"/>
        </pc:sldMkLst>
        <pc:spChg chg="mod">
          <ac:chgData name="WILKIN, Ruth (SANDWELL AND WEST BIRMINGHAM HOSPITALS NHS TRUST)" userId="fa775835-dce8-484e-87c1-dbedad41c495" providerId="ADAL" clId="{150A85F7-875A-417E-A4F5-8411FE28581C}" dt="2022-03-18T09:15:10.023" v="147" actId="20577"/>
          <ac:spMkLst>
            <pc:docMk/>
            <pc:sldMk cId="3289925961" sldId="844"/>
            <ac:spMk id="13" creationId="{00000000-0000-0000-0000-000000000000}"/>
          </ac:spMkLst>
        </pc:spChg>
      </pc:sldChg>
      <pc:sldChg chg="modSp mod">
        <pc:chgData name="WILKIN, Ruth (SANDWELL AND WEST BIRMINGHAM HOSPITALS NHS TRUST)" userId="fa775835-dce8-484e-87c1-dbedad41c495" providerId="ADAL" clId="{150A85F7-875A-417E-A4F5-8411FE28581C}" dt="2022-03-18T16:49:03.736" v="156" actId="1076"/>
        <pc:sldMkLst>
          <pc:docMk/>
          <pc:sldMk cId="4221238303" sldId="950"/>
        </pc:sldMkLst>
        <pc:picChg chg="mod">
          <ac:chgData name="WILKIN, Ruth (SANDWELL AND WEST BIRMINGHAM HOSPITALS NHS TRUST)" userId="fa775835-dce8-484e-87c1-dbedad41c495" providerId="ADAL" clId="{150A85F7-875A-417E-A4F5-8411FE28581C}" dt="2022-03-18T16:48:29.769" v="150" actId="14100"/>
          <ac:picMkLst>
            <pc:docMk/>
            <pc:sldMk cId="4221238303" sldId="950"/>
            <ac:picMk id="8" creationId="{633F516F-79E3-401A-AF1F-C5D9EFD5E5B6}"/>
          </ac:picMkLst>
        </pc:picChg>
        <pc:picChg chg="mod">
          <ac:chgData name="WILKIN, Ruth (SANDWELL AND WEST BIRMINGHAM HOSPITALS NHS TRUST)" userId="fa775835-dce8-484e-87c1-dbedad41c495" providerId="ADAL" clId="{150A85F7-875A-417E-A4F5-8411FE28581C}" dt="2022-03-18T16:48:50.913" v="154" actId="1076"/>
          <ac:picMkLst>
            <pc:docMk/>
            <pc:sldMk cId="4221238303" sldId="950"/>
            <ac:picMk id="9" creationId="{15DFA19E-7EED-465C-8714-DEF2270989EC}"/>
          </ac:picMkLst>
        </pc:picChg>
        <pc:picChg chg="mod">
          <ac:chgData name="WILKIN, Ruth (SANDWELL AND WEST BIRMINGHAM HOSPITALS NHS TRUST)" userId="fa775835-dce8-484e-87c1-dbedad41c495" providerId="ADAL" clId="{150A85F7-875A-417E-A4F5-8411FE28581C}" dt="2022-03-18T16:49:03.736" v="156" actId="1076"/>
          <ac:picMkLst>
            <pc:docMk/>
            <pc:sldMk cId="4221238303" sldId="950"/>
            <ac:picMk id="10" creationId="{69FF8BF3-DD37-4422-9D98-BFF7E0A9192F}"/>
          </ac:picMkLst>
        </pc:picChg>
      </pc:sldChg>
      <pc:sldChg chg="modSp mod">
        <pc:chgData name="WILKIN, Ruth (SANDWELL AND WEST BIRMINGHAM HOSPITALS NHS TRUST)" userId="fa775835-dce8-484e-87c1-dbedad41c495" providerId="ADAL" clId="{150A85F7-875A-417E-A4F5-8411FE28581C}" dt="2022-03-18T09:15:00.340" v="145" actId="20577"/>
        <pc:sldMkLst>
          <pc:docMk/>
          <pc:sldMk cId="2133758202" sldId="955"/>
        </pc:sldMkLst>
        <pc:spChg chg="mod">
          <ac:chgData name="WILKIN, Ruth (SANDWELL AND WEST BIRMINGHAM HOSPITALS NHS TRUST)" userId="fa775835-dce8-484e-87c1-dbedad41c495" providerId="ADAL" clId="{150A85F7-875A-417E-A4F5-8411FE28581C}" dt="2022-03-18T09:15:00.340" v="145" actId="20577"/>
          <ac:spMkLst>
            <pc:docMk/>
            <pc:sldMk cId="2133758202" sldId="955"/>
            <ac:spMk id="6" creationId="{00000000-0000-0000-0000-000000000000}"/>
          </ac:spMkLst>
        </pc:spChg>
      </pc:sldChg>
      <pc:sldChg chg="modSp mod">
        <pc:chgData name="WILKIN, Ruth (SANDWELL AND WEST BIRMINGHAM HOSPITALS NHS TRUST)" userId="fa775835-dce8-484e-87c1-dbedad41c495" providerId="ADAL" clId="{150A85F7-875A-417E-A4F5-8411FE28581C}" dt="2022-03-18T09:14:21.339" v="143" actId="113"/>
        <pc:sldMkLst>
          <pc:docMk/>
          <pc:sldMk cId="2213195779" sldId="956"/>
        </pc:sldMkLst>
        <pc:spChg chg="mod">
          <ac:chgData name="WILKIN, Ruth (SANDWELL AND WEST BIRMINGHAM HOSPITALS NHS TRUST)" userId="fa775835-dce8-484e-87c1-dbedad41c495" providerId="ADAL" clId="{150A85F7-875A-417E-A4F5-8411FE28581C}" dt="2022-03-18T09:14:21.339" v="143" actId="113"/>
          <ac:spMkLst>
            <pc:docMk/>
            <pc:sldMk cId="2213195779" sldId="956"/>
            <ac:spMk id="2" creationId="{00000000-0000-0000-0000-000000000000}"/>
          </ac:spMkLst>
        </pc:spChg>
      </pc:sldChg>
      <pc:sldChg chg="modSp mod">
        <pc:chgData name="WILKIN, Ruth (SANDWELL AND WEST BIRMINGHAM HOSPITALS NHS TRUST)" userId="fa775835-dce8-484e-87c1-dbedad41c495" providerId="ADAL" clId="{150A85F7-875A-417E-A4F5-8411FE28581C}" dt="2022-03-18T09:14:27.815" v="144" actId="6549"/>
        <pc:sldMkLst>
          <pc:docMk/>
          <pc:sldMk cId="2771109597" sldId="958"/>
        </pc:sldMkLst>
        <pc:spChg chg="mod">
          <ac:chgData name="WILKIN, Ruth (SANDWELL AND WEST BIRMINGHAM HOSPITALS NHS TRUST)" userId="fa775835-dce8-484e-87c1-dbedad41c495" providerId="ADAL" clId="{150A85F7-875A-417E-A4F5-8411FE28581C}" dt="2022-03-18T09:14:27.815" v="144" actId="6549"/>
          <ac:spMkLst>
            <pc:docMk/>
            <pc:sldMk cId="2771109597" sldId="958"/>
            <ac:spMk id="2" creationId="{00000000-0000-0000-0000-000000000000}"/>
          </ac:spMkLst>
        </pc:spChg>
      </pc:sldChg>
      <pc:sldChg chg="ord">
        <pc:chgData name="WILKIN, Ruth (SANDWELL AND WEST BIRMINGHAM HOSPITALS NHS TRUST)" userId="fa775835-dce8-484e-87c1-dbedad41c495" providerId="ADAL" clId="{150A85F7-875A-417E-A4F5-8411FE28581C}" dt="2022-03-18T16:48:16.696" v="149"/>
        <pc:sldMkLst>
          <pc:docMk/>
          <pc:sldMk cId="4038494202" sldId="960"/>
        </pc:sldMkLst>
      </pc:sldChg>
      <pc:sldChg chg="modSp mod">
        <pc:chgData name="WILKIN, Ruth (SANDWELL AND WEST BIRMINGHAM HOSPITALS NHS TRUST)" userId="fa775835-dce8-484e-87c1-dbedad41c495" providerId="ADAL" clId="{150A85F7-875A-417E-A4F5-8411FE28581C}" dt="2022-03-18T09:12:44.522" v="9" actId="15"/>
        <pc:sldMkLst>
          <pc:docMk/>
          <pc:sldMk cId="2930208706" sldId="969"/>
        </pc:sldMkLst>
        <pc:spChg chg="mod">
          <ac:chgData name="WILKIN, Ruth (SANDWELL AND WEST BIRMINGHAM HOSPITALS NHS TRUST)" userId="fa775835-dce8-484e-87c1-dbedad41c495" providerId="ADAL" clId="{150A85F7-875A-417E-A4F5-8411FE28581C}" dt="2022-03-18T09:12:44.522" v="9" actId="15"/>
          <ac:spMkLst>
            <pc:docMk/>
            <pc:sldMk cId="2930208706" sldId="969"/>
            <ac:spMk id="9" creationId="{27DB727F-FB19-4D02-AC0E-B2B38B3E4CFC}"/>
          </ac:spMkLst>
        </pc:spChg>
      </pc:sldChg>
      <pc:sldChg chg="modSp mod">
        <pc:chgData name="WILKIN, Ruth (SANDWELL AND WEST BIRMINGHAM HOSPITALS NHS TRUST)" userId="fa775835-dce8-484e-87c1-dbedad41c495" providerId="ADAL" clId="{150A85F7-875A-417E-A4F5-8411FE28581C}" dt="2022-03-18T09:13:50.488" v="137" actId="20577"/>
        <pc:sldMkLst>
          <pc:docMk/>
          <pc:sldMk cId="1203437147" sldId="970"/>
        </pc:sldMkLst>
        <pc:spChg chg="mod">
          <ac:chgData name="WILKIN, Ruth (SANDWELL AND WEST BIRMINGHAM HOSPITALS NHS TRUST)" userId="fa775835-dce8-484e-87c1-dbedad41c495" providerId="ADAL" clId="{150A85F7-875A-417E-A4F5-8411FE28581C}" dt="2022-03-18T09:13:50.488" v="137" actId="20577"/>
          <ac:spMkLst>
            <pc:docMk/>
            <pc:sldMk cId="1203437147" sldId="970"/>
            <ac:spMk id="8" creationId="{2C2A15FD-A69D-4D48-9A41-3E690047D0E7}"/>
          </ac:spMkLst>
        </pc:spChg>
      </pc:sldChg>
      <pc:sldChg chg="modSp mod">
        <pc:chgData name="WILKIN, Ruth (SANDWELL AND WEST BIRMINGHAM HOSPITALS NHS TRUST)" userId="fa775835-dce8-484e-87c1-dbedad41c495" providerId="ADAL" clId="{150A85F7-875A-417E-A4F5-8411FE28581C}" dt="2022-03-18T09:12:28.650" v="8" actId="20577"/>
        <pc:sldMkLst>
          <pc:docMk/>
          <pc:sldMk cId="1234318323" sldId="972"/>
        </pc:sldMkLst>
        <pc:spChg chg="mod">
          <ac:chgData name="WILKIN, Ruth (SANDWELL AND WEST BIRMINGHAM HOSPITALS NHS TRUST)" userId="fa775835-dce8-484e-87c1-dbedad41c495" providerId="ADAL" clId="{150A85F7-875A-417E-A4F5-8411FE28581C}" dt="2022-03-18T09:12:28.650" v="8" actId="20577"/>
          <ac:spMkLst>
            <pc:docMk/>
            <pc:sldMk cId="1234318323" sldId="972"/>
            <ac:spMk id="6" creationId="{00000000-0000-0000-0000-000000000000}"/>
          </ac:spMkLst>
        </pc:spChg>
      </pc:sldChg>
      <pc:sldChg chg="addSp modSp add mod">
        <pc:chgData name="WILKIN, Ruth (SANDWELL AND WEST BIRMINGHAM HOSPITALS NHS TRUST)" userId="fa775835-dce8-484e-87c1-dbedad41c495" providerId="ADAL" clId="{150A85F7-875A-417E-A4F5-8411FE28581C}" dt="2022-03-18T16:55:08.740" v="1222" actId="1076"/>
        <pc:sldMkLst>
          <pc:docMk/>
          <pc:sldMk cId="2158564490" sldId="973"/>
        </pc:sldMkLst>
        <pc:spChg chg="mod">
          <ac:chgData name="WILKIN, Ruth (SANDWELL AND WEST BIRMINGHAM HOSPITALS NHS TRUST)" userId="fa775835-dce8-484e-87c1-dbedad41c495" providerId="ADAL" clId="{150A85F7-875A-417E-A4F5-8411FE28581C}" dt="2022-03-18T16:49:43.197" v="215" actId="20577"/>
          <ac:spMkLst>
            <pc:docMk/>
            <pc:sldMk cId="2158564490" sldId="973"/>
            <ac:spMk id="6" creationId="{00000000-0000-0000-0000-000000000000}"/>
          </ac:spMkLst>
        </pc:spChg>
        <pc:spChg chg="mod">
          <ac:chgData name="WILKIN, Ruth (SANDWELL AND WEST BIRMINGHAM HOSPITALS NHS TRUST)" userId="fa775835-dce8-484e-87c1-dbedad41c495" providerId="ADAL" clId="{150A85F7-875A-417E-A4F5-8411FE28581C}" dt="2022-03-18T16:54:22.497" v="1216" actId="14100"/>
          <ac:spMkLst>
            <pc:docMk/>
            <pc:sldMk cId="2158564490" sldId="973"/>
            <ac:spMk id="8" creationId="{00000000-0000-0000-0000-000000000000}"/>
          </ac:spMkLst>
        </pc:spChg>
        <pc:picChg chg="add mod">
          <ac:chgData name="WILKIN, Ruth (SANDWELL AND WEST BIRMINGHAM HOSPITALS NHS TRUST)" userId="fa775835-dce8-484e-87c1-dbedad41c495" providerId="ADAL" clId="{150A85F7-875A-417E-A4F5-8411FE28581C}" dt="2022-03-18T16:55:08.740" v="1222" actId="1076"/>
          <ac:picMkLst>
            <pc:docMk/>
            <pc:sldMk cId="2158564490" sldId="973"/>
            <ac:picMk id="9" creationId="{BA37F30A-BF7B-46D8-A5E8-DC553076E626}"/>
          </ac:picMkLst>
        </pc:picChg>
      </pc:sldChg>
      <pc:sldChg chg="addSp modSp add mod">
        <pc:chgData name="WILKIN, Ruth (SANDWELL AND WEST BIRMINGHAM HOSPITALS NHS TRUST)" userId="fa775835-dce8-484e-87c1-dbedad41c495" providerId="ADAL" clId="{150A85F7-875A-417E-A4F5-8411FE28581C}" dt="2022-03-22T08:40:59.957" v="1961" actId="1076"/>
        <pc:sldMkLst>
          <pc:docMk/>
          <pc:sldMk cId="2720076839" sldId="974"/>
        </pc:sldMkLst>
        <pc:spChg chg="mod">
          <ac:chgData name="WILKIN, Ruth (SANDWELL AND WEST BIRMINGHAM HOSPITALS NHS TRUST)" userId="fa775835-dce8-484e-87c1-dbedad41c495" providerId="ADAL" clId="{150A85F7-875A-417E-A4F5-8411FE28581C}" dt="2022-03-22T08:34:41.724" v="1265" actId="20577"/>
          <ac:spMkLst>
            <pc:docMk/>
            <pc:sldMk cId="2720076839" sldId="974"/>
            <ac:spMk id="6" creationId="{00000000-0000-0000-0000-000000000000}"/>
          </ac:spMkLst>
        </pc:spChg>
        <pc:spChg chg="mod">
          <ac:chgData name="WILKIN, Ruth (SANDWELL AND WEST BIRMINGHAM HOSPITALS NHS TRUST)" userId="fa775835-dce8-484e-87c1-dbedad41c495" providerId="ADAL" clId="{150A85F7-875A-417E-A4F5-8411FE28581C}" dt="2022-03-22T08:39:41.308" v="1956" actId="1076"/>
          <ac:spMkLst>
            <pc:docMk/>
            <pc:sldMk cId="2720076839" sldId="974"/>
            <ac:spMk id="8" creationId="{00000000-0000-0000-0000-000000000000}"/>
          </ac:spMkLst>
        </pc:spChg>
        <pc:picChg chg="add mod">
          <ac:chgData name="WILKIN, Ruth (SANDWELL AND WEST BIRMINGHAM HOSPITALS NHS TRUST)" userId="fa775835-dce8-484e-87c1-dbedad41c495" providerId="ADAL" clId="{150A85F7-875A-417E-A4F5-8411FE28581C}" dt="2022-03-22T08:40:59.957" v="1961" actId="1076"/>
          <ac:picMkLst>
            <pc:docMk/>
            <pc:sldMk cId="2720076839" sldId="974"/>
            <ac:picMk id="3" creationId="{E3A110A8-3197-423D-8B77-ABC2C8DB3070}"/>
          </ac:picMkLst>
        </pc:picChg>
      </pc:sldChg>
      <pc:sldChg chg="addSp delSp modSp add mod">
        <pc:chgData name="WILKIN, Ruth (SANDWELL AND WEST BIRMINGHAM HOSPITALS NHS TRUST)" userId="fa775835-dce8-484e-87c1-dbedad41c495" providerId="ADAL" clId="{150A85F7-875A-417E-A4F5-8411FE28581C}" dt="2022-03-22T11:21:22.524" v="3869" actId="20577"/>
        <pc:sldMkLst>
          <pc:docMk/>
          <pc:sldMk cId="525239199" sldId="975"/>
        </pc:sldMkLst>
        <pc:spChg chg="mod">
          <ac:chgData name="WILKIN, Ruth (SANDWELL AND WEST BIRMINGHAM HOSPITALS NHS TRUST)" userId="fa775835-dce8-484e-87c1-dbedad41c495" providerId="ADAL" clId="{150A85F7-875A-417E-A4F5-8411FE28581C}" dt="2022-03-22T09:56:42.789" v="2683" actId="20577"/>
          <ac:spMkLst>
            <pc:docMk/>
            <pc:sldMk cId="525239199" sldId="975"/>
            <ac:spMk id="6" creationId="{00000000-0000-0000-0000-000000000000}"/>
          </ac:spMkLst>
        </pc:spChg>
        <pc:spChg chg="mod">
          <ac:chgData name="WILKIN, Ruth (SANDWELL AND WEST BIRMINGHAM HOSPITALS NHS TRUST)" userId="fa775835-dce8-484e-87c1-dbedad41c495" providerId="ADAL" clId="{150A85F7-875A-417E-A4F5-8411FE28581C}" dt="2022-03-22T11:21:22.524" v="3869" actId="20577"/>
          <ac:spMkLst>
            <pc:docMk/>
            <pc:sldMk cId="525239199" sldId="975"/>
            <ac:spMk id="14" creationId="{00000000-0000-0000-0000-000000000000}"/>
          </ac:spMkLst>
        </pc:spChg>
        <pc:picChg chg="add del mod">
          <ac:chgData name="WILKIN, Ruth (SANDWELL AND WEST BIRMINGHAM HOSPITALS NHS TRUST)" userId="fa775835-dce8-484e-87c1-dbedad41c495" providerId="ADAL" clId="{150A85F7-875A-417E-A4F5-8411FE28581C}" dt="2022-03-22T11:09:07.357" v="3463" actId="478"/>
          <ac:picMkLst>
            <pc:docMk/>
            <pc:sldMk cId="525239199" sldId="975"/>
            <ac:picMk id="3" creationId="{F99473C2-36DA-461B-A12A-220B86D05D5A}"/>
          </ac:picMkLst>
        </pc:picChg>
        <pc:picChg chg="add mod">
          <ac:chgData name="WILKIN, Ruth (SANDWELL AND WEST BIRMINGHAM HOSPITALS NHS TRUST)" userId="fa775835-dce8-484e-87c1-dbedad41c495" providerId="ADAL" clId="{150A85F7-875A-417E-A4F5-8411FE28581C}" dt="2022-03-22T11:09:32.786" v="3469" actId="1076"/>
          <ac:picMkLst>
            <pc:docMk/>
            <pc:sldMk cId="525239199" sldId="975"/>
            <ac:picMk id="9" creationId="{1690D5FF-2FF6-4F10-888F-0F71C467FBD3}"/>
          </ac:picMkLst>
        </pc:picChg>
        <pc:picChg chg="add mod">
          <ac:chgData name="WILKIN, Ruth (SANDWELL AND WEST BIRMINGHAM HOSPITALS NHS TRUST)" userId="fa775835-dce8-484e-87c1-dbedad41c495" providerId="ADAL" clId="{150A85F7-875A-417E-A4F5-8411FE28581C}" dt="2022-03-22T11:09:32.786" v="3469" actId="1076"/>
          <ac:picMkLst>
            <pc:docMk/>
            <pc:sldMk cId="525239199" sldId="975"/>
            <ac:picMk id="11" creationId="{00FD2CA9-2834-4FD5-8101-61C0F839A23C}"/>
          </ac:picMkLst>
        </pc:picChg>
        <pc:picChg chg="add mod">
          <ac:chgData name="WILKIN, Ruth (SANDWELL AND WEST BIRMINGHAM HOSPITALS NHS TRUST)" userId="fa775835-dce8-484e-87c1-dbedad41c495" providerId="ADAL" clId="{150A85F7-875A-417E-A4F5-8411FE28581C}" dt="2022-03-22T11:09:32.786" v="3469" actId="1076"/>
          <ac:picMkLst>
            <pc:docMk/>
            <pc:sldMk cId="525239199" sldId="975"/>
            <ac:picMk id="13" creationId="{30B88708-B44F-430A-93DC-7BAB879B57B0}"/>
          </ac:picMkLst>
        </pc:picChg>
      </pc:sldChg>
    </pc:docChg>
  </pc:docChgLst>
  <pc:docChgLst>
    <pc:chgData name="DAWO, Chilufya (SANDWELL AND WEST BIRMINGHAM HOSPITALS NHS TRUST)" userId="S::chilufya.dawo@nhs.net::d014b7f1-7480-4061-8c1a-afc7d3147d60" providerId="AD" clId="Web-{C463873E-E644-E073-1375-CBCBDF358DAA}"/>
    <pc:docChg chg="modSld">
      <pc:chgData name="DAWO, Chilufya (SANDWELL AND WEST BIRMINGHAM HOSPITALS NHS TRUST)" userId="S::chilufya.dawo@nhs.net::d014b7f1-7480-4061-8c1a-afc7d3147d60" providerId="AD" clId="Web-{C463873E-E644-E073-1375-CBCBDF358DAA}" dt="2022-03-18T08:57:15.985" v="61" actId="1076"/>
      <pc:docMkLst>
        <pc:docMk/>
      </pc:docMkLst>
      <pc:sldChg chg="addSp delSp modSp">
        <pc:chgData name="DAWO, Chilufya (SANDWELL AND WEST BIRMINGHAM HOSPITALS NHS TRUST)" userId="S::chilufya.dawo@nhs.net::d014b7f1-7480-4061-8c1a-afc7d3147d60" providerId="AD" clId="Web-{C463873E-E644-E073-1375-CBCBDF358DAA}" dt="2022-03-18T08:57:15.985" v="61" actId="1076"/>
        <pc:sldMkLst>
          <pc:docMk/>
          <pc:sldMk cId="4221238303" sldId="950"/>
        </pc:sldMkLst>
        <pc:spChg chg="add mod">
          <ac:chgData name="DAWO, Chilufya (SANDWELL AND WEST BIRMINGHAM HOSPITALS NHS TRUST)" userId="S::chilufya.dawo@nhs.net::d014b7f1-7480-4061-8c1a-afc7d3147d60" providerId="AD" clId="Web-{C463873E-E644-E073-1375-CBCBDF358DAA}" dt="2022-03-18T08:56:19.859" v="47" actId="1076"/>
          <ac:spMkLst>
            <pc:docMk/>
            <pc:sldMk cId="4221238303" sldId="950"/>
            <ac:spMk id="2" creationId="{A56B8A98-B349-420D-B36B-F03EA7C84AB7}"/>
          </ac:spMkLst>
        </pc:spChg>
        <pc:spChg chg="del">
          <ac:chgData name="DAWO, Chilufya (SANDWELL AND WEST BIRMINGHAM HOSPITALS NHS TRUST)" userId="S::chilufya.dawo@nhs.net::d014b7f1-7480-4061-8c1a-afc7d3147d60" providerId="AD" clId="Web-{C463873E-E644-E073-1375-CBCBDF358DAA}" dt="2022-03-18T08:56:09.968" v="45"/>
          <ac:spMkLst>
            <pc:docMk/>
            <pc:sldMk cId="4221238303" sldId="950"/>
            <ac:spMk id="5" creationId="{00000000-0000-0000-0000-000000000000}"/>
          </ac:spMkLst>
        </pc:spChg>
        <pc:spChg chg="mod">
          <ac:chgData name="DAWO, Chilufya (SANDWELL AND WEST BIRMINGHAM HOSPITALS NHS TRUST)" userId="S::chilufya.dawo@nhs.net::d014b7f1-7480-4061-8c1a-afc7d3147d60" providerId="AD" clId="Web-{C463873E-E644-E073-1375-CBCBDF358DAA}" dt="2022-03-18T08:56:15.515" v="46" actId="1076"/>
          <ac:spMkLst>
            <pc:docMk/>
            <pc:sldMk cId="4221238303" sldId="950"/>
            <ac:spMk id="6" creationId="{00000000-0000-0000-0000-000000000000}"/>
          </ac:spMkLst>
        </pc:spChg>
        <pc:picChg chg="add mod">
          <ac:chgData name="DAWO, Chilufya (SANDWELL AND WEST BIRMINGHAM HOSPITALS NHS TRUST)" userId="S::chilufya.dawo@nhs.net::d014b7f1-7480-4061-8c1a-afc7d3147d60" providerId="AD" clId="Web-{C463873E-E644-E073-1375-CBCBDF358DAA}" dt="2022-03-18T08:56:43.157" v="52" actId="14100"/>
          <ac:picMkLst>
            <pc:docMk/>
            <pc:sldMk cId="4221238303" sldId="950"/>
            <ac:picMk id="3" creationId="{AA864914-8D22-46C6-B656-A7A27D7940DA}"/>
          </ac:picMkLst>
        </pc:picChg>
        <pc:picChg chg="del">
          <ac:chgData name="DAWO, Chilufya (SANDWELL AND WEST BIRMINGHAM HOSPITALS NHS TRUST)" userId="S::chilufya.dawo@nhs.net::d014b7f1-7480-4061-8c1a-afc7d3147d60" providerId="AD" clId="Web-{C463873E-E644-E073-1375-CBCBDF358DAA}" dt="2022-03-18T08:56:04.468" v="44"/>
          <ac:picMkLst>
            <pc:docMk/>
            <pc:sldMk cId="4221238303" sldId="950"/>
            <ac:picMk id="4" creationId="{00000000-0000-0000-0000-000000000000}"/>
          </ac:picMkLst>
        </pc:picChg>
        <pc:picChg chg="add mod">
          <ac:chgData name="DAWO, Chilufya (SANDWELL AND WEST BIRMINGHAM HOSPITALS NHS TRUST)" userId="S::chilufya.dawo@nhs.net::d014b7f1-7480-4061-8c1a-afc7d3147d60" providerId="AD" clId="Web-{C463873E-E644-E073-1375-CBCBDF358DAA}" dt="2022-03-18T08:56:56.079" v="56" actId="1076"/>
          <ac:picMkLst>
            <pc:docMk/>
            <pc:sldMk cId="4221238303" sldId="950"/>
            <ac:picMk id="8" creationId="{633F516F-79E3-401A-AF1F-C5D9EFD5E5B6}"/>
          </ac:picMkLst>
        </pc:picChg>
        <pc:picChg chg="add mod">
          <ac:chgData name="DAWO, Chilufya (SANDWELL AND WEST BIRMINGHAM HOSPITALS NHS TRUST)" userId="S::chilufya.dawo@nhs.net::d014b7f1-7480-4061-8c1a-afc7d3147d60" providerId="AD" clId="Web-{C463873E-E644-E073-1375-CBCBDF358DAA}" dt="2022-03-18T08:56:58.157" v="57" actId="1076"/>
          <ac:picMkLst>
            <pc:docMk/>
            <pc:sldMk cId="4221238303" sldId="950"/>
            <ac:picMk id="9" creationId="{15DFA19E-7EED-465C-8714-DEF2270989EC}"/>
          </ac:picMkLst>
        </pc:picChg>
        <pc:picChg chg="add mod">
          <ac:chgData name="DAWO, Chilufya (SANDWELL AND WEST BIRMINGHAM HOSPITALS NHS TRUST)" userId="S::chilufya.dawo@nhs.net::d014b7f1-7480-4061-8c1a-afc7d3147d60" providerId="AD" clId="Web-{C463873E-E644-E073-1375-CBCBDF358DAA}" dt="2022-03-18T08:57:15.985" v="61" actId="1076"/>
          <ac:picMkLst>
            <pc:docMk/>
            <pc:sldMk cId="4221238303" sldId="950"/>
            <ac:picMk id="10" creationId="{69FF8BF3-DD37-4422-9D98-BFF7E0A9192F}"/>
          </ac:picMkLst>
        </pc:picChg>
      </pc:sldChg>
    </pc:docChg>
  </pc:docChgLst>
  <pc:docChgLst>
    <pc:chgData name="DAWO, Chilufya (SANDWELL AND WEST BIRMINGHAM HOSPITALS NHS TRUST)" userId="S::chilufya.dawo@nhs.net::d014b7f1-7480-4061-8c1a-afc7d3147d60" providerId="AD" clId="Web-{D0CE93F8-5E0A-5300-B059-0C10DAEDB355}"/>
    <pc:docChg chg="modSld sldOrd">
      <pc:chgData name="DAWO, Chilufya (SANDWELL AND WEST BIRMINGHAM HOSPITALS NHS TRUST)" userId="S::chilufya.dawo@nhs.net::d014b7f1-7480-4061-8c1a-afc7d3147d60" providerId="AD" clId="Web-{D0CE93F8-5E0A-5300-B059-0C10DAEDB355}" dt="2022-03-17T13:56:25.570" v="89" actId="20577"/>
      <pc:docMkLst>
        <pc:docMk/>
      </pc:docMkLst>
      <pc:sldChg chg="modSp">
        <pc:chgData name="DAWO, Chilufya (SANDWELL AND WEST BIRMINGHAM HOSPITALS NHS TRUST)" userId="S::chilufya.dawo@nhs.net::d014b7f1-7480-4061-8c1a-afc7d3147d60" providerId="AD" clId="Web-{D0CE93F8-5E0A-5300-B059-0C10DAEDB355}" dt="2022-03-17T13:52:18.580" v="61" actId="20577"/>
        <pc:sldMkLst>
          <pc:docMk/>
          <pc:sldMk cId="3289925961" sldId="844"/>
        </pc:sldMkLst>
        <pc:spChg chg="mod">
          <ac:chgData name="DAWO, Chilufya (SANDWELL AND WEST BIRMINGHAM HOSPITALS NHS TRUST)" userId="S::chilufya.dawo@nhs.net::d014b7f1-7480-4061-8c1a-afc7d3147d60" providerId="AD" clId="Web-{D0CE93F8-5E0A-5300-B059-0C10DAEDB355}" dt="2022-03-17T13:52:18.580" v="61" actId="20577"/>
          <ac:spMkLst>
            <pc:docMk/>
            <pc:sldMk cId="3289925961" sldId="844"/>
            <ac:spMk id="2" creationId="{E179A3C9-4D01-4305-ACC5-58B31CC63C51}"/>
          </ac:spMkLst>
        </pc:spChg>
        <pc:spChg chg="mod">
          <ac:chgData name="DAWO, Chilufya (SANDWELL AND WEST BIRMINGHAM HOSPITALS NHS TRUST)" userId="S::chilufya.dawo@nhs.net::d014b7f1-7480-4061-8c1a-afc7d3147d60" providerId="AD" clId="Web-{D0CE93F8-5E0A-5300-B059-0C10DAEDB355}" dt="2022-03-17T13:49:00.872" v="55" actId="1076"/>
          <ac:spMkLst>
            <pc:docMk/>
            <pc:sldMk cId="3289925961" sldId="844"/>
            <ac:spMk id="13" creationId="{00000000-0000-0000-0000-000000000000}"/>
          </ac:spMkLst>
        </pc:spChg>
      </pc:sldChg>
      <pc:sldChg chg="addSp delSp modSp">
        <pc:chgData name="DAWO, Chilufya (SANDWELL AND WEST BIRMINGHAM HOSPITALS NHS TRUST)" userId="S::chilufya.dawo@nhs.net::d014b7f1-7480-4061-8c1a-afc7d3147d60" providerId="AD" clId="Web-{D0CE93F8-5E0A-5300-B059-0C10DAEDB355}" dt="2022-03-17T13:56:25.570" v="89" actId="20577"/>
        <pc:sldMkLst>
          <pc:docMk/>
          <pc:sldMk cId="3281651974" sldId="863"/>
        </pc:sldMkLst>
        <pc:spChg chg="mod">
          <ac:chgData name="DAWO, Chilufya (SANDWELL AND WEST BIRMINGHAM HOSPITALS NHS TRUST)" userId="S::chilufya.dawo@nhs.net::d014b7f1-7480-4061-8c1a-afc7d3147d60" providerId="AD" clId="Web-{D0CE93F8-5E0A-5300-B059-0C10DAEDB355}" dt="2022-03-17T13:53:53.270" v="71" actId="1076"/>
          <ac:spMkLst>
            <pc:docMk/>
            <pc:sldMk cId="3281651974" sldId="863"/>
            <ac:spMk id="2" creationId="{00000000-0000-0000-0000-000000000000}"/>
          </ac:spMkLst>
        </pc:spChg>
        <pc:spChg chg="mod">
          <ac:chgData name="DAWO, Chilufya (SANDWELL AND WEST BIRMINGHAM HOSPITALS NHS TRUST)" userId="S::chilufya.dawo@nhs.net::d014b7f1-7480-4061-8c1a-afc7d3147d60" providerId="AD" clId="Web-{D0CE93F8-5E0A-5300-B059-0C10DAEDB355}" dt="2022-03-17T13:56:25.570" v="89" actId="20577"/>
          <ac:spMkLst>
            <pc:docMk/>
            <pc:sldMk cId="3281651974" sldId="863"/>
            <ac:spMk id="4" creationId="{00000000-0000-0000-0000-000000000000}"/>
          </ac:spMkLst>
        </pc:spChg>
        <pc:picChg chg="add del mod">
          <ac:chgData name="DAWO, Chilufya (SANDWELL AND WEST BIRMINGHAM HOSPITALS NHS TRUST)" userId="S::chilufya.dawo@nhs.net::d014b7f1-7480-4061-8c1a-afc7d3147d60" providerId="AD" clId="Web-{D0CE93F8-5E0A-5300-B059-0C10DAEDB355}" dt="2022-03-17T13:54:29.099" v="74"/>
          <ac:picMkLst>
            <pc:docMk/>
            <pc:sldMk cId="3281651974" sldId="863"/>
            <ac:picMk id="3" creationId="{30209006-EBE1-48E6-9EDF-4D70F3C780FC}"/>
          </ac:picMkLst>
        </pc:picChg>
        <pc:picChg chg="add del mod">
          <ac:chgData name="DAWO, Chilufya (SANDWELL AND WEST BIRMINGHAM HOSPITALS NHS TRUST)" userId="S::chilufya.dawo@nhs.net::d014b7f1-7480-4061-8c1a-afc7d3147d60" providerId="AD" clId="Web-{D0CE93F8-5E0A-5300-B059-0C10DAEDB355}" dt="2022-03-17T13:55:01.099" v="79"/>
          <ac:picMkLst>
            <pc:docMk/>
            <pc:sldMk cId="3281651974" sldId="863"/>
            <ac:picMk id="7" creationId="{A98A1FCE-5C2E-432A-A8A9-5CE1EC02EE1B}"/>
          </ac:picMkLst>
        </pc:picChg>
        <pc:picChg chg="add mod">
          <ac:chgData name="DAWO, Chilufya (SANDWELL AND WEST BIRMINGHAM HOSPITALS NHS TRUST)" userId="S::chilufya.dawo@nhs.net::d014b7f1-7480-4061-8c1a-afc7d3147d60" providerId="AD" clId="Web-{D0CE93F8-5E0A-5300-B059-0C10DAEDB355}" dt="2022-03-17T13:56:05.789" v="87" actId="14100"/>
          <ac:picMkLst>
            <pc:docMk/>
            <pc:sldMk cId="3281651974" sldId="863"/>
            <ac:picMk id="8" creationId="{126D8751-C485-447C-9171-C82B47085DCA}"/>
          </ac:picMkLst>
        </pc:picChg>
      </pc:sldChg>
      <pc:sldChg chg="modSp">
        <pc:chgData name="DAWO, Chilufya (SANDWELL AND WEST BIRMINGHAM HOSPITALS NHS TRUST)" userId="S::chilufya.dawo@nhs.net::d014b7f1-7480-4061-8c1a-afc7d3147d60" providerId="AD" clId="Web-{D0CE93F8-5E0A-5300-B059-0C10DAEDB355}" dt="2022-03-17T13:48:54.403" v="54" actId="20577"/>
        <pc:sldMkLst>
          <pc:docMk/>
          <pc:sldMk cId="2133758202" sldId="955"/>
        </pc:sldMkLst>
        <pc:spChg chg="mod">
          <ac:chgData name="DAWO, Chilufya (SANDWELL AND WEST BIRMINGHAM HOSPITALS NHS TRUST)" userId="S::chilufya.dawo@nhs.net::d014b7f1-7480-4061-8c1a-afc7d3147d60" providerId="AD" clId="Web-{D0CE93F8-5E0A-5300-B059-0C10DAEDB355}" dt="2022-03-17T13:48:54.403" v="54" actId="20577"/>
          <ac:spMkLst>
            <pc:docMk/>
            <pc:sldMk cId="2133758202" sldId="955"/>
            <ac:spMk id="2" creationId="{3A9506CE-E974-4AB4-809C-509CBBB8D17F}"/>
          </ac:spMkLst>
        </pc:spChg>
        <pc:spChg chg="mod">
          <ac:chgData name="DAWO, Chilufya (SANDWELL AND WEST BIRMINGHAM HOSPITALS NHS TRUST)" userId="S::chilufya.dawo@nhs.net::d014b7f1-7480-4061-8c1a-afc7d3147d60" providerId="AD" clId="Web-{D0CE93F8-5E0A-5300-B059-0C10DAEDB355}" dt="2022-03-17T13:47:37.182" v="45" actId="20577"/>
          <ac:spMkLst>
            <pc:docMk/>
            <pc:sldMk cId="2133758202" sldId="955"/>
            <ac:spMk id="6" creationId="{00000000-0000-0000-0000-000000000000}"/>
          </ac:spMkLst>
        </pc:spChg>
      </pc:sldChg>
      <pc:sldChg chg="modSp">
        <pc:chgData name="DAWO, Chilufya (SANDWELL AND WEST BIRMINGHAM HOSPITALS NHS TRUST)" userId="S::chilufya.dawo@nhs.net::d014b7f1-7480-4061-8c1a-afc7d3147d60" providerId="AD" clId="Web-{D0CE93F8-5E0A-5300-B059-0C10DAEDB355}" dt="2022-03-17T13:33:36.427" v="16" actId="20577"/>
        <pc:sldMkLst>
          <pc:docMk/>
          <pc:sldMk cId="2771109597" sldId="958"/>
        </pc:sldMkLst>
        <pc:spChg chg="mod">
          <ac:chgData name="DAWO, Chilufya (SANDWELL AND WEST BIRMINGHAM HOSPITALS NHS TRUST)" userId="S::chilufya.dawo@nhs.net::d014b7f1-7480-4061-8c1a-afc7d3147d60" providerId="AD" clId="Web-{D0CE93F8-5E0A-5300-B059-0C10DAEDB355}" dt="2022-03-17T13:33:36.427" v="16" actId="20577"/>
          <ac:spMkLst>
            <pc:docMk/>
            <pc:sldMk cId="2771109597" sldId="958"/>
            <ac:spMk id="2" creationId="{00000000-0000-0000-0000-000000000000}"/>
          </ac:spMkLst>
        </pc:spChg>
        <pc:spChg chg="mod">
          <ac:chgData name="DAWO, Chilufya (SANDWELL AND WEST BIRMINGHAM HOSPITALS NHS TRUST)" userId="S::chilufya.dawo@nhs.net::d014b7f1-7480-4061-8c1a-afc7d3147d60" providerId="AD" clId="Web-{D0CE93F8-5E0A-5300-B059-0C10DAEDB355}" dt="2022-03-17T13:32:36.566" v="4" actId="1076"/>
          <ac:spMkLst>
            <pc:docMk/>
            <pc:sldMk cId="2771109597" sldId="958"/>
            <ac:spMk id="6" creationId="{00000000-0000-0000-0000-000000000000}"/>
          </ac:spMkLst>
        </pc:spChg>
      </pc:sldChg>
      <pc:sldChg chg="modSp ord">
        <pc:chgData name="DAWO, Chilufya (SANDWELL AND WEST BIRMINGHAM HOSPITALS NHS TRUST)" userId="S::chilufya.dawo@nhs.net::d014b7f1-7480-4061-8c1a-afc7d3147d60" providerId="AD" clId="Web-{D0CE93F8-5E0A-5300-B059-0C10DAEDB355}" dt="2022-03-17T13:37:55.152" v="40" actId="20577"/>
        <pc:sldMkLst>
          <pc:docMk/>
          <pc:sldMk cId="1234318323" sldId="972"/>
        </pc:sldMkLst>
        <pc:spChg chg="mod">
          <ac:chgData name="DAWO, Chilufya (SANDWELL AND WEST BIRMINGHAM HOSPITALS NHS TRUST)" userId="S::chilufya.dawo@nhs.net::d014b7f1-7480-4061-8c1a-afc7d3147d60" providerId="AD" clId="Web-{D0CE93F8-5E0A-5300-B059-0C10DAEDB355}" dt="2022-03-17T13:37:55.152" v="40" actId="20577"/>
          <ac:spMkLst>
            <pc:docMk/>
            <pc:sldMk cId="1234318323" sldId="972"/>
            <ac:spMk id="2" creationId="{00000000-0000-0000-0000-000000000000}"/>
          </ac:spMkLst>
        </pc:spChg>
        <pc:spChg chg="mod">
          <ac:chgData name="DAWO, Chilufya (SANDWELL AND WEST BIRMINGHAM HOSPITALS NHS TRUST)" userId="S::chilufya.dawo@nhs.net::d014b7f1-7480-4061-8c1a-afc7d3147d60" providerId="AD" clId="Web-{D0CE93F8-5E0A-5300-B059-0C10DAEDB355}" dt="2022-03-17T13:37:41.277" v="38" actId="20577"/>
          <ac:spMkLst>
            <pc:docMk/>
            <pc:sldMk cId="1234318323" sldId="972"/>
            <ac:spMk id="6" creationId="{00000000-0000-0000-0000-000000000000}"/>
          </ac:spMkLst>
        </pc:spChg>
      </pc:sldChg>
    </pc:docChg>
  </pc:docChgLst>
  <pc:docChgLst>
    <pc:chgData name="MAHMOOD, Subtan (SANDWELL AND WEST BIRMINGHAM HOSPITALS NHS TRUST)" userId="4cd5438a-a6b6-4ba0-8e9a-8b8c7a17b324" providerId="ADAL" clId="{11E671B3-2F94-40CA-AEED-24EDA22E5AB6}"/>
    <pc:docChg chg="modSld">
      <pc:chgData name="MAHMOOD, Subtan (SANDWELL AND WEST BIRMINGHAM HOSPITALS NHS TRUST)" userId="4cd5438a-a6b6-4ba0-8e9a-8b8c7a17b324" providerId="ADAL" clId="{11E671B3-2F94-40CA-AEED-24EDA22E5AB6}" dt="2022-03-21T09:43:23.013" v="28" actId="20577"/>
      <pc:docMkLst>
        <pc:docMk/>
      </pc:docMkLst>
      <pc:sldChg chg="modSp mod">
        <pc:chgData name="MAHMOOD, Subtan (SANDWELL AND WEST BIRMINGHAM HOSPITALS NHS TRUST)" userId="4cd5438a-a6b6-4ba0-8e9a-8b8c7a17b324" providerId="ADAL" clId="{11E671B3-2F94-40CA-AEED-24EDA22E5AB6}" dt="2022-03-21T09:43:23.013" v="28" actId="20577"/>
        <pc:sldMkLst>
          <pc:docMk/>
          <pc:sldMk cId="1234318323" sldId="972"/>
        </pc:sldMkLst>
        <pc:spChg chg="mod">
          <ac:chgData name="MAHMOOD, Subtan (SANDWELL AND WEST BIRMINGHAM HOSPITALS NHS TRUST)" userId="4cd5438a-a6b6-4ba0-8e9a-8b8c7a17b324" providerId="ADAL" clId="{11E671B3-2F94-40CA-AEED-24EDA22E5AB6}" dt="2022-03-21T09:43:23.013" v="28" actId="20577"/>
          <ac:spMkLst>
            <pc:docMk/>
            <pc:sldMk cId="1234318323" sldId="972"/>
            <ac:spMk id="2" creationId="{00000000-0000-0000-0000-000000000000}"/>
          </ac:spMkLst>
        </pc:spChg>
      </pc:sldChg>
    </pc:docChg>
  </pc:docChgLst>
  <pc:docChgLst>
    <pc:chgData name="DAWO, Chilufya (SANDWELL AND WEST BIRMINGHAM HOSPITALS NHS TRUST)" userId="S::chilufya.dawo@nhs.net::d014b7f1-7480-4061-8c1a-afc7d3147d60" providerId="AD" clId="Web-{EF4B362C-16DB-5795-AC47-8AB4451BD2D1}"/>
    <pc:docChg chg="modSld">
      <pc:chgData name="DAWO, Chilufya (SANDWELL AND WEST BIRMINGHAM HOSPITALS NHS TRUST)" userId="S::chilufya.dawo@nhs.net::d014b7f1-7480-4061-8c1a-afc7d3147d60" providerId="AD" clId="Web-{EF4B362C-16DB-5795-AC47-8AB4451BD2D1}" dt="2022-03-17T15:31:36.925" v="6" actId="20577"/>
      <pc:docMkLst>
        <pc:docMk/>
      </pc:docMkLst>
      <pc:sldChg chg="modSp">
        <pc:chgData name="DAWO, Chilufya (SANDWELL AND WEST BIRMINGHAM HOSPITALS NHS TRUST)" userId="S::chilufya.dawo@nhs.net::d014b7f1-7480-4061-8c1a-afc7d3147d60" providerId="AD" clId="Web-{EF4B362C-16DB-5795-AC47-8AB4451BD2D1}" dt="2022-03-17T15:31:36.925" v="6" actId="20577"/>
        <pc:sldMkLst>
          <pc:docMk/>
          <pc:sldMk cId="137249905" sldId="811"/>
        </pc:sldMkLst>
        <pc:spChg chg="mod">
          <ac:chgData name="DAWO, Chilufya (SANDWELL AND WEST BIRMINGHAM HOSPITALS NHS TRUST)" userId="S::chilufya.dawo@nhs.net::d014b7f1-7480-4061-8c1a-afc7d3147d60" providerId="AD" clId="Web-{EF4B362C-16DB-5795-AC47-8AB4451BD2D1}" dt="2022-03-17T15:31:36.925" v="6" actId="20577"/>
          <ac:spMkLst>
            <pc:docMk/>
            <pc:sldMk cId="137249905" sldId="811"/>
            <ac:spMk id="2" creationId="{00000000-0000-0000-0000-000000000000}"/>
          </ac:spMkLst>
        </pc:spChg>
      </pc:sldChg>
    </pc:docChg>
  </pc:docChgLst>
  <pc:docChgLst>
    <pc:chgData name="DAWO, Chilufya (SANDWELL AND WEST BIRMINGHAM HOSPITALS NHS TRUST)" userId="S::chilufya.dawo@nhs.net::d014b7f1-7480-4061-8c1a-afc7d3147d60" providerId="AD" clId="Web-{451EAB22-0E2C-12A3-2BFA-DB9A75CCFF14}"/>
    <pc:docChg chg="modSld">
      <pc:chgData name="DAWO, Chilufya (SANDWELL AND WEST BIRMINGHAM HOSPITALS NHS TRUST)" userId="S::chilufya.dawo@nhs.net::d014b7f1-7480-4061-8c1a-afc7d3147d60" providerId="AD" clId="Web-{451EAB22-0E2C-12A3-2BFA-DB9A75CCFF14}" dt="2022-03-17T15:30:05.339" v="35" actId="20577"/>
      <pc:docMkLst>
        <pc:docMk/>
      </pc:docMkLst>
      <pc:sldChg chg="modSp">
        <pc:chgData name="DAWO, Chilufya (SANDWELL AND WEST BIRMINGHAM HOSPITALS NHS TRUST)" userId="S::chilufya.dawo@nhs.net::d014b7f1-7480-4061-8c1a-afc7d3147d60" providerId="AD" clId="Web-{451EAB22-0E2C-12A3-2BFA-DB9A75CCFF14}" dt="2022-03-17T15:30:05.339" v="35" actId="20577"/>
        <pc:sldMkLst>
          <pc:docMk/>
          <pc:sldMk cId="2213195779" sldId="956"/>
        </pc:sldMkLst>
        <pc:spChg chg="mod">
          <ac:chgData name="DAWO, Chilufya (SANDWELL AND WEST BIRMINGHAM HOSPITALS NHS TRUST)" userId="S::chilufya.dawo@nhs.net::d014b7f1-7480-4061-8c1a-afc7d3147d60" providerId="AD" clId="Web-{451EAB22-0E2C-12A3-2BFA-DB9A75CCFF14}" dt="2022-03-17T15:30:05.339" v="35" actId="20577"/>
          <ac:spMkLst>
            <pc:docMk/>
            <pc:sldMk cId="2213195779" sldId="9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1AD3025-C508-4B9E-8953-A419819270CA}" type="datetimeFigureOut">
              <a:rPr lang="en-GB" smtClean="0"/>
              <a:t>22/03/2022</a:t>
            </a:fld>
            <a:endParaRPr lang="en-GB"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667D21-8158-46BD-B2DA-E64B5ADC124E}" type="slidenum">
              <a:rPr lang="en-GB" smtClean="0"/>
              <a:t>‹#›</a:t>
            </a:fld>
            <a:endParaRPr lang="en-GB" dirty="0"/>
          </a:p>
        </p:txBody>
      </p:sp>
    </p:spTree>
    <p:extLst>
      <p:ext uri="{BB962C8B-B14F-4D97-AF65-F5344CB8AC3E}">
        <p14:creationId xmlns:p14="http://schemas.microsoft.com/office/powerpoint/2010/main" val="417504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82"/>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35209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359909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791"/>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82" y="274791"/>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357262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72"/>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308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47"/>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957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3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07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590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28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2" y="27313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42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2393834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217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81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722"/>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8" y="274722"/>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00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82"/>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313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7629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57"/>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7810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7"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2"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6445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6741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331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11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57"/>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466084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4" y="27320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9166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9751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432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791"/>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82" y="274791"/>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3105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64"/>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148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12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39"/>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95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6"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349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409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32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7"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2"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3767355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3" y="27312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475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616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066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712"/>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9" y="274712"/>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296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74"/>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308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6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49"/>
            <a:ext cx="8420100" cy="1362075"/>
          </a:xfrm>
        </p:spPr>
        <p:txBody>
          <a:bodyPr anchor="t"/>
          <a:lstStyle>
            <a:lvl1pPr algn="l">
              <a:defRPr sz="325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957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6" y="1600206"/>
            <a:ext cx="4746625"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1" y="1600206"/>
            <a:ext cx="4746625"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34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07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177839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590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286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625" b="1"/>
            </a:lvl1pPr>
          </a:lstStyle>
          <a:p>
            <a:r>
              <a:rPr lang="en-GB"/>
              <a:t>Click to edit Master title style</a:t>
            </a:r>
            <a:endParaRPr lang="en-US"/>
          </a:p>
        </p:txBody>
      </p:sp>
      <p:sp>
        <p:nvSpPr>
          <p:cNvPr id="3" name="Content Placeholder 2"/>
          <p:cNvSpPr>
            <a:spLocks noGrp="1"/>
          </p:cNvSpPr>
          <p:nvPr>
            <p:ph idx="1"/>
          </p:nvPr>
        </p:nvSpPr>
        <p:spPr>
          <a:xfrm>
            <a:off x="3872973" y="273138"/>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420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217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811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724"/>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9" y="274724"/>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0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116153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293157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4" y="27320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302375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683AE-E66C-F24F-AE0D-1D4AF155C635}" type="datetimeFigureOut">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27F0C-FDB0-2B43-A583-9DFFF0056B2D}" type="slidenum">
              <a:rPr lang="en-US" smtClean="0"/>
              <a:t>‹#›</a:t>
            </a:fld>
            <a:endParaRPr lang="en-US" dirty="0"/>
          </a:p>
        </p:txBody>
      </p:sp>
    </p:spTree>
    <p:extLst>
      <p:ext uri="{BB962C8B-B14F-4D97-AF65-F5344CB8AC3E}">
        <p14:creationId xmlns:p14="http://schemas.microsoft.com/office/powerpoint/2010/main" val="102156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6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683AE-E66C-F24F-AE0D-1D4AF155C635}" type="datetimeFigureOut">
              <a:rPr lang="en-US" smtClean="0"/>
              <a:t>3/22/2022</a:t>
            </a:fld>
            <a:endParaRPr lang="en-US" dirty="0"/>
          </a:p>
        </p:txBody>
      </p:sp>
      <p:sp>
        <p:nvSpPr>
          <p:cNvPr id="5" name="Footer Placeholder 4"/>
          <p:cNvSpPr>
            <a:spLocks noGrp="1"/>
          </p:cNvSpPr>
          <p:nvPr>
            <p:ph type="ftr" sz="quarter" idx="3"/>
          </p:nvPr>
        </p:nvSpPr>
        <p:spPr>
          <a:xfrm>
            <a:off x="3384550" y="63566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6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7F0C-FDB0-2B43-A583-9DFFF0056B2D}" type="slidenum">
              <a:rPr lang="en-US" smtClean="0"/>
              <a:t>‹#›</a:t>
            </a:fld>
            <a:endParaRPr lang="en-US" dirty="0"/>
          </a:p>
        </p:txBody>
      </p:sp>
      <p:pic>
        <p:nvPicPr>
          <p:cNvPr id="10" name="Picture 9" descr="SWB PP Template.pd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118494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49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49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49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SWB PP Template.pd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22652548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6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683AE-E66C-F24F-AE0D-1D4AF155C635}" type="datetimeFigureOut">
              <a:rPr lang="en-US" smtClean="0">
                <a:solidFill>
                  <a:prstClr val="black">
                    <a:tint val="75000"/>
                  </a:prstClr>
                </a:solidFill>
              </a:rPr>
              <a:pPr/>
              <a:t>3/22/2022</a:t>
            </a:fld>
            <a:endParaRPr lang="en-US" dirty="0">
              <a:solidFill>
                <a:prstClr val="black">
                  <a:tint val="75000"/>
                </a:prstClr>
              </a:solidFill>
            </a:endParaRPr>
          </a:p>
        </p:txBody>
      </p:sp>
      <p:sp>
        <p:nvSpPr>
          <p:cNvPr id="5" name="Footer Placeholder 4"/>
          <p:cNvSpPr>
            <a:spLocks noGrp="1"/>
          </p:cNvSpPr>
          <p:nvPr>
            <p:ph type="ftr" sz="quarter" idx="3"/>
          </p:nvPr>
        </p:nvSpPr>
        <p:spPr>
          <a:xfrm>
            <a:off x="3384550" y="63566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099300" y="63566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7F0C-FDB0-2B43-A583-9DFFF0056B2D}"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SWB PP Template.pd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381546360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48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4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4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SWB PP Template.pd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1638576099"/>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499"/>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44683AE-E66C-F24F-AE0D-1D4AF155C635}" type="datetimeFigureOut">
              <a:rPr lang="en-US" smtClean="0">
                <a:solidFill>
                  <a:prstClr val="black">
                    <a:tint val="75000"/>
                  </a:prstClr>
                </a:solidFill>
              </a:rPr>
              <a:pPr/>
              <a:t>3/22/2022</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499"/>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499"/>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C227F0C-FDB0-2B43-A583-9DFFF0056B2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SWB PP Template.pd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2265254860"/>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371475"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45.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swbhnhs.qualtrics.com/jfe/form/SV_86w72tArzC625dc" TargetMode="External"/><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s://connect2.swbh.nhs.uk/communications/surveys/nhs-staff-survey-reveals-rise-in-enthusiasm-about-our-work/" TargetMode="External"/><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https://connect2.swbh.nhs.uk/wp-content/uploads/2022/03/Vaccine-FAQs-16.03.22.docx?x96212"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sc.gov.uk/training/top-tips-for-staff-scorm-v2/scormcontent/index.html#/"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order-coronavirus-rapid-lateral-flow-tests" TargetMode="External"/><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s://forms.office.com/pages/responsepage.aspx?id=slTDN7CF9UeyIge0jXdO44pD1Uy2pqBLjpqLjHoXsyRUMFBQSkdLUUNKM0xFUzJRSENORjJRTVNaWi4u&amp;web=1&amp;wdLOR=c295441E2-37E2-4965-BE04-CB2AE98C2FC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nnect2.swbh.nhs.uk/wp-content/uploads/2022/03/Conflict-of-Interest-recording-on-ESR-instructions-1.pptx?x63129" TargetMode="External"/><Relationship Id="rId7" Type="http://schemas.openxmlformats.org/officeDocument/2006/relationships/hyperlink" Target="https://connect2.swbh.nhs.uk/about/declaring-interests/" TargetMode="External"/><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hyperlink" Target="https://teams.microsoft.com/l/meetup-join/19%3ameeting_OTdlMzY0YWMtYzk1YS00NDAwLWJkYmUtM2ZmNGE1OGU3MmY1%40thread.v2/0?context=%7b%22Tid%22%3a%2237c354b2-85b0-47f5-b222-07b48d774ee3%22%2c%22Oid%22%3a%229547b56c-ef28-42fa-a4d0-8d639edc06c5%22%7d" TargetMode="External"/><Relationship Id="rId5" Type="http://schemas.openxmlformats.org/officeDocument/2006/relationships/hyperlink" Target="mailto:swbh.declarations-admin@nhs.net" TargetMode="External"/><Relationship Id="rId4" Type="http://schemas.openxmlformats.org/officeDocument/2006/relationships/hyperlink" Target="https://www.england.nhs.uk/ourwork/coi/"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andwell@q-park.com" TargetMode="External"/><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hyperlink" Target="https://connect2.swbh.nhs.uk/od/occupational-health-and-wellbeing-service/wellbein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mailto:England.incident14@nhs.net" TargetMode="External"/><Relationship Id="rId7"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hyperlink" Target="https://www.beardedbroz.com/" TargetMode="External"/><Relationship Id="rId5" Type="http://schemas.openxmlformats.org/officeDocument/2006/relationships/hyperlink" Target="https://www.dec.org.uk/appeal/ukraine-humanitarian-appeal" TargetMode="External"/><Relationship Id="rId4" Type="http://schemas.openxmlformats.org/officeDocument/2006/relationships/hyperlink" Target="https://www.gov.uk/government/news/ukraine-what-you-can-do-to-help"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subtan.mahmood@nhs.net" TargetMode="External"/><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connect2.swbh.nhs.uk/infection-prevention-control/latest-information-regarding-the-coronavirus/new-visiting-arrangements-now-in-place/" TargetMode="External"/><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myplannedcare.nhs.uk/" TargetMode="External"/><Relationship Id="rId2" Type="http://schemas.openxmlformats.org/officeDocument/2006/relationships/image" Target="../media/image9.jpg"/><Relationship Id="rId1" Type="http://schemas.openxmlformats.org/officeDocument/2006/relationships/slideLayout" Target="../slideLayouts/slideLayout34.xml"/><Relationship Id="rId5" Type="http://schemas.openxmlformats.org/officeDocument/2006/relationships/hyperlink" Target="http://ttps:/www.myplannedcare.nhs.uk/mids/sandwell/&#8203;" TargetMode="External"/><Relationship Id="rId4" Type="http://schemas.openxmlformats.org/officeDocument/2006/relationships/hyperlink" Target="http://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661" y="1482211"/>
            <a:ext cx="8123959" cy="932151"/>
          </a:xfrm>
        </p:spPr>
        <p:txBody>
          <a:bodyPr/>
          <a:lstStyle/>
          <a:p>
            <a:r>
              <a:rPr lang="en-US" b="1" dirty="0">
                <a:solidFill>
                  <a:schemeClr val="accent1">
                    <a:lumMod val="75000"/>
                  </a:schemeClr>
                </a:solidFill>
              </a:rPr>
              <a:t>Welcome to SWB TeamTalk </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 y="3"/>
            <a:ext cx="5583382" cy="958873"/>
          </a:xfrm>
          <a:prstGeom prst="rect">
            <a:avLst/>
          </a:prstGeom>
        </p:spPr>
      </p:pic>
      <p:sp>
        <p:nvSpPr>
          <p:cNvPr id="7" name="Rectangle 6"/>
          <p:cNvSpPr/>
          <p:nvPr/>
        </p:nvSpPr>
        <p:spPr>
          <a:xfrm>
            <a:off x="185923" y="958873"/>
            <a:ext cx="2959169" cy="400110"/>
          </a:xfrm>
          <a:prstGeom prst="rect">
            <a:avLst/>
          </a:prstGeom>
        </p:spPr>
        <p:txBody>
          <a:bodyPr wrap="square">
            <a:spAutoFit/>
          </a:bodyPr>
          <a:lstStyle/>
          <a:p>
            <a:r>
              <a:rPr lang="en-US" sz="2000" b="1" dirty="0">
                <a:solidFill>
                  <a:schemeClr val="accent1">
                    <a:lumMod val="75000"/>
                  </a:schemeClr>
                </a:solidFill>
              </a:rPr>
              <a:t>April 2022 </a:t>
            </a:r>
            <a:endParaRPr lang="en-GB" sz="2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351" y="2287762"/>
            <a:ext cx="5038531" cy="408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67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3" y="129115"/>
            <a:ext cx="3381968" cy="580809"/>
          </a:xfrm>
          <a:prstGeom prst="rect">
            <a:avLst/>
          </a:prstGeom>
        </p:spPr>
      </p:pic>
      <p:sp>
        <p:nvSpPr>
          <p:cNvPr id="5" name="Rectangle 4"/>
          <p:cNvSpPr/>
          <p:nvPr/>
        </p:nvSpPr>
        <p:spPr>
          <a:xfrm>
            <a:off x="172751" y="711581"/>
            <a:ext cx="2404325" cy="369332"/>
          </a:xfrm>
          <a:prstGeom prst="rect">
            <a:avLst/>
          </a:prstGeom>
        </p:spPr>
        <p:txBody>
          <a:bodyPr wrap="square" lIns="91440" tIns="45720" rIns="91440" bIns="45720" anchor="t">
            <a:spAutoFit/>
          </a:bodyPr>
          <a:lstStyle/>
          <a:p>
            <a:r>
              <a:rPr lang="en-US" b="1" dirty="0">
                <a:solidFill>
                  <a:schemeClr val="tx2"/>
                </a:solidFill>
              </a:rPr>
              <a:t>April 2022</a:t>
            </a:r>
            <a:r>
              <a:rPr lang="en-US" b="1" dirty="0">
                <a:solidFill>
                  <a:srgbClr val="4F81BD"/>
                </a:solidFill>
              </a:rPr>
              <a:t> </a:t>
            </a:r>
            <a:endParaRPr lang="en-GB" dirty="0">
              <a:solidFill>
                <a:prstClr val="black"/>
              </a:solidFill>
            </a:endParaRPr>
          </a:p>
        </p:txBody>
      </p:sp>
      <p:sp>
        <p:nvSpPr>
          <p:cNvPr id="6" name="Title 1"/>
          <p:cNvSpPr txBox="1">
            <a:spLocks/>
          </p:cNvSpPr>
          <p:nvPr/>
        </p:nvSpPr>
        <p:spPr>
          <a:xfrm>
            <a:off x="141268" y="1021353"/>
            <a:ext cx="6904185" cy="688028"/>
          </a:xfrm>
          <a:prstGeom prst="rect">
            <a:avLst/>
          </a:prstGeom>
        </p:spPr>
        <p:txBody>
          <a:bodyPr vert="horz" lIns="74295" tIns="37148" rIns="74295" bIns="37148"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chemeClr val="tx2"/>
                </a:solidFill>
              </a:rPr>
              <a:t>Midland Met developments</a:t>
            </a:r>
            <a:endParaRPr lang="en-GB" sz="3200" dirty="0">
              <a:solidFill>
                <a:schemeClr val="tx2"/>
              </a:solidFill>
              <a:ea typeface="Calibri"/>
              <a:cs typeface="Calibri"/>
            </a:endParaRPr>
          </a:p>
        </p:txBody>
      </p:sp>
      <p:sp>
        <p:nvSpPr>
          <p:cNvPr id="7" name="TextBox 6"/>
          <p:cNvSpPr txBox="1"/>
          <p:nvPr/>
        </p:nvSpPr>
        <p:spPr>
          <a:xfrm>
            <a:off x="6595070" y="3448406"/>
            <a:ext cx="2251027" cy="317459"/>
          </a:xfrm>
          <a:prstGeom prst="rect">
            <a:avLst/>
          </a:prstGeom>
          <a:noFill/>
        </p:spPr>
        <p:txBody>
          <a:bodyPr wrap="square" rtlCol="0">
            <a:spAutoFit/>
          </a:bodyPr>
          <a:lstStyle/>
          <a:p>
            <a:endParaRPr lang="en-GB" sz="1463">
              <a:solidFill>
                <a:prstClr val="black"/>
              </a:solidFill>
            </a:endParaRPr>
          </a:p>
        </p:txBody>
      </p:sp>
      <p:sp>
        <p:nvSpPr>
          <p:cNvPr id="9" name="TextBox 8">
            <a:extLst>
              <a:ext uri="{FF2B5EF4-FFF2-40B4-BE49-F238E27FC236}">
                <a16:creationId xmlns:a16="http://schemas.microsoft.com/office/drawing/2014/main" id="{27DB727F-FB19-4D02-AC0E-B2B38B3E4CFC}"/>
              </a:ext>
            </a:extLst>
          </p:cNvPr>
          <p:cNvSpPr txBox="1"/>
          <p:nvPr/>
        </p:nvSpPr>
        <p:spPr>
          <a:xfrm>
            <a:off x="235945" y="1592936"/>
            <a:ext cx="4189304" cy="7796751"/>
          </a:xfrm>
          <a:prstGeom prst="rect">
            <a:avLst/>
          </a:prstGeom>
          <a:noFill/>
        </p:spPr>
        <p:txBody>
          <a:bodyPr wrap="square" lIns="74295" tIns="37148" rIns="74295" bIns="37148" anchor="t">
            <a:spAutoFit/>
          </a:bodyPr>
          <a:lstStyle/>
          <a:p>
            <a:r>
              <a:rPr lang="en-GB" sz="1600" dirty="0">
                <a:ea typeface="+mn-lt"/>
                <a:cs typeface="+mn-lt"/>
              </a:rPr>
              <a:t>In March the Trust Board reviewed the transformation pathways that have been developed. Some of these can be implemented before moving into the new building. Thank you to everyone who has worked hard to develop these new clinical pathways.</a:t>
            </a:r>
            <a:endParaRPr lang="en-US" dirty="0">
              <a:ea typeface="+mn-lt"/>
              <a:cs typeface="+mn-lt"/>
            </a:endParaRPr>
          </a:p>
          <a:p>
            <a:r>
              <a:rPr lang="en-GB" sz="1600" dirty="0">
                <a:ea typeface="+mn-lt"/>
                <a:cs typeface="+mn-lt"/>
              </a:rPr>
              <a:t>The Public Trust Board in April will receive more detailed information for approval that covers:</a:t>
            </a:r>
            <a:endParaRPr lang="en-GB" dirty="0">
              <a:ea typeface="+mn-lt"/>
              <a:cs typeface="+mn-lt"/>
            </a:endParaRPr>
          </a:p>
          <a:p>
            <a:pPr lvl="1"/>
            <a:r>
              <a:rPr lang="en-GB" sz="1600" dirty="0">
                <a:ea typeface="+mn-lt"/>
                <a:cs typeface="+mn-lt"/>
              </a:rPr>
              <a:t>•The acute care model and associated clinical pathways</a:t>
            </a:r>
            <a:endParaRPr lang="en-GB" dirty="0">
              <a:ea typeface="+mn-lt"/>
              <a:cs typeface="+mn-lt"/>
            </a:endParaRPr>
          </a:p>
          <a:p>
            <a:pPr lvl="1"/>
            <a:r>
              <a:rPr lang="en-GB" sz="1600" dirty="0">
                <a:ea typeface="+mn-lt"/>
                <a:cs typeface="+mn-lt"/>
              </a:rPr>
              <a:t>•The workforce plans</a:t>
            </a:r>
            <a:endParaRPr lang="en-GB" dirty="0">
              <a:ea typeface="+mn-lt"/>
              <a:cs typeface="+mn-lt"/>
            </a:endParaRPr>
          </a:p>
          <a:p>
            <a:pPr lvl="1"/>
            <a:r>
              <a:rPr lang="en-GB" sz="1600" dirty="0">
                <a:ea typeface="+mn-lt"/>
                <a:cs typeface="+mn-lt"/>
              </a:rPr>
              <a:t>•The financial requirements </a:t>
            </a:r>
            <a:endParaRPr lang="en-GB" dirty="0">
              <a:ea typeface="+mn-lt"/>
              <a:cs typeface="+mn-lt"/>
            </a:endParaRPr>
          </a:p>
          <a:p>
            <a:r>
              <a:rPr lang="en-GB" sz="1600" dirty="0">
                <a:ea typeface="+mn-lt"/>
                <a:cs typeface="+mn-lt"/>
              </a:rPr>
              <a:t>The national new hospital programme team are working closely with Balfour Beatty to review the construction programme to enable us to commit to an opening date that we can have confidence in. Our priority remains to be ready for a move in May 2023. Everyone must focus their efforts on this important milestone.  </a:t>
            </a:r>
            <a:endParaRPr lang="en-GB" dirty="0"/>
          </a:p>
          <a:p>
            <a:endParaRPr lang="en-GB" sz="1600" dirty="0">
              <a:solidFill>
                <a:schemeClr val="tx1">
                  <a:lumMod val="75000"/>
                  <a:lumOff val="25000"/>
                </a:schemeClr>
              </a:solidFill>
              <a:ea typeface="+mn-lt"/>
              <a:cs typeface="+mn-lt"/>
            </a:endParaRPr>
          </a:p>
          <a:p>
            <a:endParaRPr lang="en-GB" sz="1600" dirty="0">
              <a:solidFill>
                <a:schemeClr val="tx1">
                  <a:lumMod val="75000"/>
                  <a:lumOff val="25000"/>
                </a:schemeClr>
              </a:solidFill>
              <a:ea typeface="+mn-lt"/>
              <a:cs typeface="+mn-lt"/>
            </a:endParaRPr>
          </a:p>
          <a:p>
            <a:pPr>
              <a:buFont typeface="Arial"/>
            </a:pPr>
            <a:endParaRPr lang="en-GB" sz="13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endParaRPr lang="en-GB" sz="1625"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a:buFont typeface="Arial"/>
            </a:pPr>
            <a:endParaRPr lang="en-GB" sz="1625"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endParaRPr lang="en-US" sz="1625"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endParaRPr lang="en-US" sz="1625" dirty="0">
              <a:solidFill>
                <a:srgbClr val="404040"/>
              </a:solidFill>
              <a:latin typeface="Calibri" panose="020F0502020204030204" pitchFamily="34" charset="0"/>
              <a:cs typeface="Calibri" panose="020F0502020204030204" pitchFamily="34" charset="0"/>
            </a:endParaRPr>
          </a:p>
          <a:p>
            <a:pPr marL="231775" indent="-231775">
              <a:buFont typeface="Arial" panose="020B0604020202020204" pitchFamily="34" charset="0"/>
              <a:buChar char="•"/>
            </a:pPr>
            <a:endParaRPr lang="en-US" sz="1463"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31775" indent="-231775">
              <a:buFont typeface="Arial" panose="020B0604020202020204" pitchFamily="34" charset="0"/>
              <a:buChar char="•"/>
            </a:pPr>
            <a:endParaRPr lang="en-US" sz="1463"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31775" indent="-231775">
              <a:buFont typeface="Arial" panose="020B0604020202020204" pitchFamily="34" charset="0"/>
              <a:buChar char="•"/>
            </a:pPr>
            <a:endParaRPr lang="en-GB" sz="1463"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31775" indent="-231775">
              <a:buFont typeface="Arial" panose="020B0604020202020204" pitchFamily="34" charset="0"/>
              <a:buChar char="•"/>
            </a:pPr>
            <a:endParaRPr lang="en-US" sz="1463"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31775" indent="-231775">
              <a:buFont typeface="Arial" panose="020B0604020202020204" pitchFamily="34" charset="0"/>
              <a:buChar char="•"/>
            </a:pPr>
            <a:endParaRPr lang="en-US" sz="1463" dirty="0">
              <a:solidFill>
                <a:srgbClr val="000000"/>
              </a:solidFill>
              <a:ea typeface="Calibri"/>
              <a:cs typeface="Calibri"/>
            </a:endParaRPr>
          </a:p>
          <a:p>
            <a:endParaRPr lang="en-GB" sz="1463" dirty="0">
              <a:solidFill>
                <a:schemeClr val="tx1">
                  <a:lumMod val="75000"/>
                  <a:lumOff val="25000"/>
                </a:schemeClr>
              </a:solidFill>
              <a:cs typeface="Calibri"/>
            </a:endParaRPr>
          </a:p>
        </p:txBody>
      </p:sp>
      <p:sp>
        <p:nvSpPr>
          <p:cNvPr id="8" name="TextBox 7">
            <a:extLst>
              <a:ext uri="{FF2B5EF4-FFF2-40B4-BE49-F238E27FC236}">
                <a16:creationId xmlns:a16="http://schemas.microsoft.com/office/drawing/2014/main" id="{F35736FF-0DDA-46A8-9BA7-442BC98C05CC}"/>
              </a:ext>
            </a:extLst>
          </p:cNvPr>
          <p:cNvSpPr txBox="1"/>
          <p:nvPr/>
        </p:nvSpPr>
        <p:spPr>
          <a:xfrm>
            <a:off x="5277501" y="1591679"/>
            <a:ext cx="3875210" cy="1059907"/>
          </a:xfrm>
          <a:prstGeom prst="rect">
            <a:avLst/>
          </a:prstGeom>
          <a:noFill/>
        </p:spPr>
        <p:txBody>
          <a:bodyPr wrap="square" lIns="74295" tIns="37148" rIns="74295" bIns="37148" anchor="t">
            <a:spAutoFit/>
          </a:bodyPr>
          <a:lstStyle/>
          <a:p>
            <a:r>
              <a:rPr lang="en-GB" sz="1600" dirty="0">
                <a:ea typeface="+mn-lt"/>
                <a:cs typeface="+mn-lt"/>
              </a:rPr>
              <a:t>The building is progressing well with many of the benchmarked rooms now ready to the standards required.</a:t>
            </a:r>
            <a:endParaRPr lang="en-US" dirty="0">
              <a:ea typeface="+mn-lt"/>
              <a:cs typeface="+mn-lt"/>
            </a:endParaRPr>
          </a:p>
          <a:p>
            <a:endParaRPr lang="en-GB" sz="1600" dirty="0">
              <a:solidFill>
                <a:schemeClr val="tx1">
                  <a:lumMod val="75000"/>
                  <a:lumOff val="25000"/>
                </a:schemeClr>
              </a:solidFill>
              <a:ea typeface="Calibri"/>
              <a:cs typeface="Calibri"/>
            </a:endParaRPr>
          </a:p>
        </p:txBody>
      </p:sp>
      <p:pic>
        <p:nvPicPr>
          <p:cNvPr id="2" name="Picture 2" descr="A picture containing wall, indoor, floor&#10;&#10;Description automatically generated">
            <a:extLst>
              <a:ext uri="{FF2B5EF4-FFF2-40B4-BE49-F238E27FC236}">
                <a16:creationId xmlns:a16="http://schemas.microsoft.com/office/drawing/2014/main" id="{F4D62D43-0AF7-4349-A64C-F40E0E07325D}"/>
              </a:ext>
            </a:extLst>
          </p:cNvPr>
          <p:cNvPicPr>
            <a:picLocks noChangeAspect="1"/>
          </p:cNvPicPr>
          <p:nvPr/>
        </p:nvPicPr>
        <p:blipFill>
          <a:blip r:embed="rId3"/>
          <a:stretch>
            <a:fillRect/>
          </a:stretch>
        </p:blipFill>
        <p:spPr>
          <a:xfrm>
            <a:off x="5470813" y="2446097"/>
            <a:ext cx="1417978" cy="1862821"/>
          </a:xfrm>
          <a:prstGeom prst="rect">
            <a:avLst/>
          </a:prstGeom>
        </p:spPr>
      </p:pic>
      <p:pic>
        <p:nvPicPr>
          <p:cNvPr id="3" name="Picture 9">
            <a:extLst>
              <a:ext uri="{FF2B5EF4-FFF2-40B4-BE49-F238E27FC236}">
                <a16:creationId xmlns:a16="http://schemas.microsoft.com/office/drawing/2014/main" id="{6C23166B-231A-49FD-BD6F-945FE486479F}"/>
              </a:ext>
            </a:extLst>
          </p:cNvPr>
          <p:cNvPicPr>
            <a:picLocks noChangeAspect="1"/>
          </p:cNvPicPr>
          <p:nvPr/>
        </p:nvPicPr>
        <p:blipFill>
          <a:blip r:embed="rId4"/>
          <a:stretch>
            <a:fillRect/>
          </a:stretch>
        </p:blipFill>
        <p:spPr>
          <a:xfrm>
            <a:off x="7046767" y="2445713"/>
            <a:ext cx="1407484" cy="1863588"/>
          </a:xfrm>
          <a:prstGeom prst="rect">
            <a:avLst/>
          </a:prstGeom>
        </p:spPr>
      </p:pic>
      <p:pic>
        <p:nvPicPr>
          <p:cNvPr id="10" name="Picture 10">
            <a:extLst>
              <a:ext uri="{FF2B5EF4-FFF2-40B4-BE49-F238E27FC236}">
                <a16:creationId xmlns:a16="http://schemas.microsoft.com/office/drawing/2014/main" id="{C6FB4F14-3FD4-470C-A426-AD9047C1CDB3}"/>
              </a:ext>
            </a:extLst>
          </p:cNvPr>
          <p:cNvPicPr>
            <a:picLocks noChangeAspect="1"/>
          </p:cNvPicPr>
          <p:nvPr/>
        </p:nvPicPr>
        <p:blipFill>
          <a:blip r:embed="rId5"/>
          <a:stretch>
            <a:fillRect/>
          </a:stretch>
        </p:blipFill>
        <p:spPr>
          <a:xfrm>
            <a:off x="5585410" y="4478176"/>
            <a:ext cx="2600896" cy="1953934"/>
          </a:xfrm>
          <a:prstGeom prst="rect">
            <a:avLst/>
          </a:prstGeom>
        </p:spPr>
      </p:pic>
    </p:spTree>
    <p:extLst>
      <p:ext uri="{BB962C8B-B14F-4D97-AF65-F5344CB8AC3E}">
        <p14:creationId xmlns:p14="http://schemas.microsoft.com/office/powerpoint/2010/main" val="293020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99" y="2855168"/>
            <a:ext cx="6115051" cy="1046876"/>
          </a:xfrm>
        </p:spPr>
        <p:txBody>
          <a:bodyPr>
            <a:noAutofit/>
          </a:bodyPr>
          <a:lstStyle/>
          <a:p>
            <a:r>
              <a:rPr lang="en-GB" b="1" dirty="0">
                <a:solidFill>
                  <a:schemeClr val="accent1">
                    <a:lumMod val="75000"/>
                  </a:schemeClr>
                </a:solidFill>
                <a:cs typeface="Arial" panose="020B0604020202020204" pitchFamily="34" charset="0"/>
              </a:rPr>
              <a:t>Population </a:t>
            </a:r>
            <a:br>
              <a:rPr lang="en-GB" b="1" dirty="0">
                <a:solidFill>
                  <a:schemeClr val="accent1">
                    <a:lumMod val="75000"/>
                  </a:schemeClr>
                </a:solidFill>
                <a:cs typeface="Arial" panose="020B0604020202020204" pitchFamily="34" charset="0"/>
              </a:rPr>
            </a:br>
            <a:r>
              <a:rPr lang="en-GB" sz="2000" b="1" i="1" dirty="0">
                <a:solidFill>
                  <a:schemeClr val="accent1">
                    <a:lumMod val="75000"/>
                  </a:schemeClr>
                </a:solidFill>
                <a:cs typeface="Arial" panose="020B0604020202020204" pitchFamily="34" charset="0"/>
              </a:rPr>
              <a:t>To work seamlessly with our partners to improve lives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 y="34950"/>
            <a:ext cx="4677209" cy="803250"/>
          </a:xfrm>
          <a:prstGeom prst="rect">
            <a:avLst/>
          </a:prstGeom>
        </p:spPr>
      </p:pic>
      <p:sp>
        <p:nvSpPr>
          <p:cNvPr id="6" name="Rectangle 5"/>
          <p:cNvSpPr/>
          <p:nvPr/>
        </p:nvSpPr>
        <p:spPr>
          <a:xfrm>
            <a:off x="185923" y="863337"/>
            <a:ext cx="2959169" cy="400110"/>
          </a:xfrm>
          <a:prstGeom prst="rect">
            <a:avLst/>
          </a:prstGeom>
        </p:spPr>
        <p:txBody>
          <a:bodyPr wrap="square" lIns="91440" tIns="45720" rIns="91440" bIns="45720" anchor="t">
            <a:spAutoFit/>
          </a:bodyPr>
          <a:lstStyle/>
          <a:p>
            <a:r>
              <a:rPr lang="en-US" sz="2000" b="1" dirty="0">
                <a:solidFill>
                  <a:schemeClr val="tx2"/>
                </a:solidFill>
              </a:rPr>
              <a:t>April 2022 </a:t>
            </a:r>
            <a:endParaRPr lang="en-GB" sz="2000" dirty="0">
              <a:solidFill>
                <a:schemeClr val="tx2"/>
              </a:solidFill>
            </a:endParaRPr>
          </a:p>
        </p:txBody>
      </p:sp>
    </p:spTree>
    <p:extLst>
      <p:ext uri="{BB962C8B-B14F-4D97-AF65-F5344CB8AC3E}">
        <p14:creationId xmlns:p14="http://schemas.microsoft.com/office/powerpoint/2010/main" val="77154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4"/>
            <a:ext cx="4162422" cy="714842"/>
          </a:xfrm>
          <a:prstGeom prst="rect">
            <a:avLst/>
          </a:prstGeom>
        </p:spPr>
      </p:pic>
      <p:sp>
        <p:nvSpPr>
          <p:cNvPr id="5" name="Rectangle 4"/>
          <p:cNvSpPr/>
          <p:nvPr/>
        </p:nvSpPr>
        <p:spPr>
          <a:xfrm>
            <a:off x="128666" y="613636"/>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128666" y="1056746"/>
            <a:ext cx="8497458" cy="8468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tx2"/>
                </a:solidFill>
                <a:cs typeface="Calibri"/>
              </a:rPr>
              <a:t>New appointment: Chief Integration Officer</a:t>
            </a:r>
            <a:endParaRPr lang="en-GB" sz="4000" b="1" dirty="0">
              <a:solidFill>
                <a:schemeClr val="tx2"/>
              </a:solidFill>
              <a:ea typeface="Calibri"/>
              <a:cs typeface="Calibri"/>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8" name="TextBox 7"/>
          <p:cNvSpPr txBox="1"/>
          <p:nvPr/>
        </p:nvSpPr>
        <p:spPr>
          <a:xfrm>
            <a:off x="125929" y="1916996"/>
            <a:ext cx="6576875" cy="4093428"/>
          </a:xfrm>
          <a:prstGeom prst="rect">
            <a:avLst/>
          </a:prstGeom>
          <a:noFill/>
        </p:spPr>
        <p:txBody>
          <a:bodyPr wrap="square" lIns="91440" tIns="45720" rIns="91440" bIns="45720" rtlCol="0" anchor="t">
            <a:spAutoFit/>
          </a:bodyPr>
          <a:lstStyle/>
          <a:p>
            <a:pPr algn="just">
              <a:defRPr/>
            </a:pPr>
            <a:endParaRPr lang="en-GB" sz="2000" dirty="0">
              <a:ea typeface="Calibri"/>
              <a:cs typeface="Calibri"/>
            </a:endParaRPr>
          </a:p>
          <a:p>
            <a:pPr marL="342900" indent="-342900" algn="just">
              <a:buFont typeface="Arial"/>
              <a:buChar char="•"/>
              <a:defRPr/>
            </a:pPr>
            <a:r>
              <a:rPr lang="en-GB" sz="2000" dirty="0">
                <a:ea typeface="+mn-lt"/>
                <a:cs typeface="+mn-lt"/>
              </a:rPr>
              <a:t>Daren </a:t>
            </a:r>
            <a:r>
              <a:rPr lang="en-GB" sz="2000" dirty="0" err="1">
                <a:ea typeface="+mn-lt"/>
                <a:cs typeface="+mn-lt"/>
              </a:rPr>
              <a:t>Fradgley</a:t>
            </a:r>
            <a:r>
              <a:rPr lang="en-GB" sz="2000" dirty="0">
                <a:ea typeface="+mn-lt"/>
                <a:cs typeface="+mn-lt"/>
              </a:rPr>
              <a:t> has been appointed to the substantive position of Chief Integration Officer following an external recruitment process. Daren joined the Trust on an interim basis in October 2021 from Walsall Healthcare NHS Trust.</a:t>
            </a:r>
          </a:p>
          <a:p>
            <a:pPr marL="342900" indent="-342900" algn="just">
              <a:buFont typeface="Arial"/>
              <a:buChar char="•"/>
              <a:defRPr/>
            </a:pPr>
            <a:r>
              <a:rPr lang="en-GB" sz="2000" dirty="0">
                <a:ea typeface="+mn-lt"/>
                <a:cs typeface="+mn-lt"/>
              </a:rPr>
              <a:t>Daren is responsibly for driving forwards our integration work across the Sandwell and West Birmingham places, leading the development of the place-based partnership in Sandwell, which is hosted by the Trust. </a:t>
            </a:r>
          </a:p>
          <a:p>
            <a:pPr marL="342900" indent="-342900" algn="just">
              <a:buFont typeface="Arial"/>
              <a:buChar char="•"/>
              <a:defRPr/>
            </a:pPr>
            <a:r>
              <a:rPr lang="en-GB" sz="2000" dirty="0">
                <a:ea typeface="+mn-lt"/>
                <a:cs typeface="+mn-lt"/>
              </a:rPr>
              <a:t>Daren is a practising paramedic and led the Walsall Together programme, a virtual organisation delivering integrated care across multiple partners.</a:t>
            </a:r>
          </a:p>
          <a:p>
            <a:pPr marL="342900" indent="-342900" algn="just">
              <a:buFont typeface="Arial"/>
              <a:buChar char="•"/>
              <a:defRPr/>
            </a:pPr>
            <a:r>
              <a:rPr lang="en-GB" sz="2000" dirty="0">
                <a:ea typeface="+mn-lt"/>
                <a:cs typeface="+mn-lt"/>
              </a:rPr>
              <a:t>He will formally take on the position from 1 April 2022.</a:t>
            </a:r>
          </a:p>
        </p:txBody>
      </p:sp>
      <p:pic>
        <p:nvPicPr>
          <p:cNvPr id="2" name="Picture 2" descr="A picture containing graphical user interface&#10;&#10;Description automatically generated">
            <a:extLst>
              <a:ext uri="{FF2B5EF4-FFF2-40B4-BE49-F238E27FC236}">
                <a16:creationId xmlns:a16="http://schemas.microsoft.com/office/drawing/2014/main" id="{B227F66A-48D3-4C82-BE39-0861FEEB469F}"/>
              </a:ext>
            </a:extLst>
          </p:cNvPr>
          <p:cNvPicPr>
            <a:picLocks noChangeAspect="1"/>
          </p:cNvPicPr>
          <p:nvPr/>
        </p:nvPicPr>
        <p:blipFill>
          <a:blip r:embed="rId3"/>
          <a:stretch>
            <a:fillRect/>
          </a:stretch>
        </p:blipFill>
        <p:spPr>
          <a:xfrm>
            <a:off x="4381446" y="146400"/>
            <a:ext cx="2745137" cy="525127"/>
          </a:xfrm>
          <a:prstGeom prst="rect">
            <a:avLst/>
          </a:prstGeom>
        </p:spPr>
      </p:pic>
      <p:pic>
        <p:nvPicPr>
          <p:cNvPr id="9" name="Picture 8" descr="A person wearing a mask&#10;&#10;Description automatically generated with medium confidence">
            <a:extLst>
              <a:ext uri="{FF2B5EF4-FFF2-40B4-BE49-F238E27FC236}">
                <a16:creationId xmlns:a16="http://schemas.microsoft.com/office/drawing/2014/main" id="{BA37F30A-BF7B-46D8-A5E8-DC553076E626}"/>
              </a:ext>
            </a:extLst>
          </p:cNvPr>
          <p:cNvPicPr>
            <a:picLocks noChangeAspect="1"/>
          </p:cNvPicPr>
          <p:nvPr/>
        </p:nvPicPr>
        <p:blipFill>
          <a:blip r:embed="rId4"/>
          <a:stretch>
            <a:fillRect/>
          </a:stretch>
        </p:blipFill>
        <p:spPr>
          <a:xfrm>
            <a:off x="7126583" y="2644541"/>
            <a:ext cx="2446846" cy="2638338"/>
          </a:xfrm>
          <a:prstGeom prst="rect">
            <a:avLst/>
          </a:prstGeom>
        </p:spPr>
      </p:pic>
    </p:spTree>
    <p:extLst>
      <p:ext uri="{BB962C8B-B14F-4D97-AF65-F5344CB8AC3E}">
        <p14:creationId xmlns:p14="http://schemas.microsoft.com/office/powerpoint/2010/main" val="215856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4"/>
            <a:ext cx="4162422" cy="714842"/>
          </a:xfrm>
          <a:prstGeom prst="rect">
            <a:avLst/>
          </a:prstGeom>
        </p:spPr>
      </p:pic>
      <p:sp>
        <p:nvSpPr>
          <p:cNvPr id="5" name="Rectangle 4"/>
          <p:cNvSpPr/>
          <p:nvPr/>
        </p:nvSpPr>
        <p:spPr>
          <a:xfrm>
            <a:off x="128666" y="613636"/>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128666" y="1056746"/>
            <a:ext cx="8497458" cy="8468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tx2"/>
                </a:solidFill>
                <a:cs typeface="Calibri"/>
              </a:rPr>
              <a:t>ICS update – clinical summit  </a:t>
            </a:r>
            <a:endParaRPr lang="en-GB" sz="4000" b="1" dirty="0">
              <a:solidFill>
                <a:schemeClr val="tx2"/>
              </a:solidFill>
              <a:ea typeface="Calibri"/>
              <a:cs typeface="Calibri"/>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8" name="TextBox 7"/>
          <p:cNvSpPr txBox="1"/>
          <p:nvPr/>
        </p:nvSpPr>
        <p:spPr>
          <a:xfrm>
            <a:off x="125929" y="1916996"/>
            <a:ext cx="9333943" cy="4401205"/>
          </a:xfrm>
          <a:prstGeom prst="rect">
            <a:avLst/>
          </a:prstGeom>
          <a:noFill/>
        </p:spPr>
        <p:txBody>
          <a:bodyPr wrap="square" lIns="91440" tIns="45720" rIns="91440" bIns="45720" rtlCol="0" anchor="t">
            <a:spAutoFit/>
          </a:bodyPr>
          <a:lstStyle/>
          <a:p>
            <a:pPr algn="just">
              <a:defRPr/>
            </a:pPr>
            <a:endParaRPr lang="en-GB" sz="2000" dirty="0">
              <a:ea typeface="Calibri"/>
              <a:cs typeface="Calibri"/>
            </a:endParaRPr>
          </a:p>
          <a:p>
            <a:pPr marL="342900" indent="-342900" algn="just">
              <a:buFont typeface="Arial"/>
              <a:buChar char="•"/>
              <a:defRPr/>
            </a:pPr>
            <a:r>
              <a:rPr lang="en-GB" sz="2000" dirty="0">
                <a:ea typeface="+mn-lt"/>
                <a:cs typeface="+mn-lt"/>
              </a:rPr>
              <a:t>Healthcare leaders from across the Black Country met face to face for the first time in two years at the Black Country Provider Collaborative clinical summit on 7 March. </a:t>
            </a:r>
          </a:p>
          <a:p>
            <a:pPr marL="342900" indent="-342900" algn="just">
              <a:buFont typeface="Arial"/>
              <a:buChar char="•"/>
              <a:defRPr/>
            </a:pPr>
            <a:r>
              <a:rPr lang="en-GB" sz="2000" dirty="0">
                <a:ea typeface="+mn-lt"/>
                <a:cs typeface="+mn-lt"/>
              </a:rPr>
              <a:t>It was focused on bringing together clinicians and staff from 15 different specialities to talk about and progress the work being undertaken around clinical transformation. </a:t>
            </a:r>
            <a:endParaRPr lang="en-GB" sz="2000" dirty="0">
              <a:ea typeface="Calibri"/>
              <a:cs typeface="Calibri"/>
            </a:endParaRPr>
          </a:p>
          <a:p>
            <a:pPr marL="342900" indent="-342900" algn="just">
              <a:buFont typeface="Arial"/>
              <a:buChar char="•"/>
              <a:defRPr/>
            </a:pPr>
            <a:r>
              <a:rPr lang="en-GB" sz="2000" dirty="0">
                <a:ea typeface="+mn-lt"/>
                <a:cs typeface="+mn-lt"/>
              </a:rPr>
              <a:t>Currently 53 per cent of the Black Country live in the most deprived areas. The aim is to build on the work that has already been started and work as one system to ensure all our patients have equal access to high quality services. Partnerships, people and passion is at the heart of this. </a:t>
            </a:r>
            <a:endParaRPr lang="en-GB" sz="2000" dirty="0">
              <a:ea typeface="Calibri"/>
              <a:cs typeface="Calibri"/>
            </a:endParaRPr>
          </a:p>
          <a:p>
            <a:pPr marL="342900" indent="-342900" algn="just">
              <a:buFont typeface="Arial"/>
              <a:buChar char="•"/>
              <a:defRPr/>
            </a:pPr>
            <a:r>
              <a:rPr lang="en-GB" sz="2000" dirty="0">
                <a:ea typeface="+mn-lt"/>
                <a:cs typeface="+mn-lt"/>
              </a:rPr>
              <a:t>Attendees also heard updates and plans from the nine clinical leads highlighting key service areas which would benefit from collaborative working to improve patient care. </a:t>
            </a:r>
            <a:endParaRPr lang="en-GB" sz="2000" dirty="0">
              <a:ea typeface="Calibri"/>
              <a:cs typeface="Calibri"/>
            </a:endParaRPr>
          </a:p>
          <a:p>
            <a:pPr algn="just">
              <a:defRPr/>
            </a:pPr>
            <a:r>
              <a:rPr lang="en-GB" sz="2000" dirty="0">
                <a:ea typeface="+mn-lt"/>
                <a:cs typeface="+mn-lt"/>
              </a:rPr>
              <a:t>  </a:t>
            </a:r>
            <a:endParaRPr lang="en-GB" dirty="0">
              <a:ea typeface="Calibri"/>
              <a:cs typeface="Calibri"/>
            </a:endParaRPr>
          </a:p>
        </p:txBody>
      </p:sp>
      <p:pic>
        <p:nvPicPr>
          <p:cNvPr id="2" name="Picture 2" descr="A picture containing graphical user interface&#10;&#10;Description automatically generated">
            <a:extLst>
              <a:ext uri="{FF2B5EF4-FFF2-40B4-BE49-F238E27FC236}">
                <a16:creationId xmlns:a16="http://schemas.microsoft.com/office/drawing/2014/main" id="{B227F66A-48D3-4C82-BE39-0861FEEB469F}"/>
              </a:ext>
            </a:extLst>
          </p:cNvPr>
          <p:cNvPicPr>
            <a:picLocks noChangeAspect="1"/>
          </p:cNvPicPr>
          <p:nvPr/>
        </p:nvPicPr>
        <p:blipFill>
          <a:blip r:embed="rId3"/>
          <a:stretch>
            <a:fillRect/>
          </a:stretch>
        </p:blipFill>
        <p:spPr>
          <a:xfrm>
            <a:off x="4381446" y="146400"/>
            <a:ext cx="2745137" cy="525127"/>
          </a:xfrm>
          <a:prstGeom prst="rect">
            <a:avLst/>
          </a:prstGeom>
        </p:spPr>
      </p:pic>
    </p:spTree>
    <p:extLst>
      <p:ext uri="{BB962C8B-B14F-4D97-AF65-F5344CB8AC3E}">
        <p14:creationId xmlns:p14="http://schemas.microsoft.com/office/powerpoint/2010/main" val="281217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716" y="69352"/>
            <a:ext cx="8497458" cy="8468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tx2"/>
                </a:solidFill>
                <a:ea typeface="+mj-lt"/>
                <a:cs typeface="+mj-lt"/>
              </a:rPr>
              <a:t>Sandwell Health &amp; Care Partnership: Developing Integrated Primary Care (Town Teams)</a:t>
            </a:r>
            <a:endParaRPr lang="en-US" sz="2400" dirty="0">
              <a:solidFill>
                <a:schemeClr val="tx2"/>
              </a:solidFill>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2" name="TextBox 1">
            <a:extLst>
              <a:ext uri="{FF2B5EF4-FFF2-40B4-BE49-F238E27FC236}">
                <a16:creationId xmlns:a16="http://schemas.microsoft.com/office/drawing/2014/main" id="{A56B8A98-B349-420D-B36B-F03EA7C84AB7}"/>
              </a:ext>
            </a:extLst>
          </p:cNvPr>
          <p:cNvSpPr txBox="1"/>
          <p:nvPr/>
        </p:nvSpPr>
        <p:spPr>
          <a:xfrm>
            <a:off x="45043" y="809538"/>
            <a:ext cx="9249259"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tx1">
                    <a:lumMod val="75000"/>
                    <a:lumOff val="25000"/>
                  </a:schemeClr>
                </a:solidFill>
              </a:rPr>
              <a:t>What</a:t>
            </a:r>
            <a:r>
              <a:rPr lang="en-US" sz="1600" b="1" dirty="0">
                <a:solidFill>
                  <a:schemeClr val="tx1">
                    <a:lumMod val="75000"/>
                    <a:lumOff val="25000"/>
                  </a:schemeClr>
                </a:solidFill>
                <a:ea typeface="+mn-lt"/>
                <a:cs typeface="+mn-lt"/>
              </a:rPr>
              <a:t> are Town Teams?</a:t>
            </a:r>
            <a:endParaRPr lang="en-US" sz="1600" b="1" dirty="0">
              <a:solidFill>
                <a:schemeClr val="tx1">
                  <a:lumMod val="75000"/>
                  <a:lumOff val="25000"/>
                </a:schemeClr>
              </a:solidFill>
              <a:cs typeface="Calibri"/>
            </a:endParaRPr>
          </a:p>
          <a:p>
            <a:pPr marL="285750" indent="-285750">
              <a:buFont typeface="Arial"/>
              <a:buChar char="•"/>
            </a:pPr>
            <a:r>
              <a:rPr lang="en-US" sz="1600" dirty="0">
                <a:solidFill>
                  <a:schemeClr val="tx1">
                    <a:lumMod val="75000"/>
                    <a:lumOff val="25000"/>
                  </a:schemeClr>
                </a:solidFill>
                <a:ea typeface="+mn-lt"/>
                <a:cs typeface="+mn-lt"/>
              </a:rPr>
              <a:t>Each of the 6 towns will have a core multi-professional team (inclusive of community health, social care, mental health, public health, pharmacy, housing, social prescribers) </a:t>
            </a:r>
            <a:endParaRPr lang="en-US" sz="1600" dirty="0">
              <a:solidFill>
                <a:schemeClr val="tx1">
                  <a:lumMod val="75000"/>
                  <a:lumOff val="25000"/>
                </a:schemeClr>
              </a:solidFill>
              <a:cs typeface="Calibri"/>
            </a:endParaRPr>
          </a:p>
          <a:p>
            <a:pPr marL="285750" indent="-285750">
              <a:buFont typeface="Arial"/>
              <a:buChar char="•"/>
            </a:pPr>
            <a:r>
              <a:rPr lang="en-US" sz="1600" dirty="0">
                <a:solidFill>
                  <a:schemeClr val="tx1">
                    <a:lumMod val="75000"/>
                    <a:lumOff val="25000"/>
                  </a:schemeClr>
                </a:solidFill>
                <a:ea typeface="+mn-lt"/>
                <a:cs typeface="+mn-lt"/>
              </a:rPr>
              <a:t>Data informed</a:t>
            </a:r>
            <a:endParaRPr lang="en-US" sz="1600" dirty="0">
              <a:solidFill>
                <a:schemeClr val="tx1">
                  <a:lumMod val="75000"/>
                  <a:lumOff val="25000"/>
                </a:schemeClr>
              </a:solidFill>
              <a:cs typeface="Calibri"/>
            </a:endParaRPr>
          </a:p>
          <a:p>
            <a:pPr marL="285750" indent="-285750">
              <a:buFont typeface="Arial"/>
              <a:buChar char="•"/>
            </a:pPr>
            <a:r>
              <a:rPr lang="en-US" sz="1600" dirty="0">
                <a:solidFill>
                  <a:schemeClr val="tx1">
                    <a:lumMod val="75000"/>
                    <a:lumOff val="25000"/>
                  </a:schemeClr>
                </a:solidFill>
                <a:ea typeface="+mn-lt"/>
                <a:cs typeface="+mn-lt"/>
              </a:rPr>
              <a:t>Shared records</a:t>
            </a:r>
            <a:endParaRPr lang="en-US" sz="1600" dirty="0">
              <a:solidFill>
                <a:schemeClr val="tx1">
                  <a:lumMod val="75000"/>
                  <a:lumOff val="25000"/>
                </a:schemeClr>
              </a:solidFill>
              <a:cs typeface="Calibri"/>
            </a:endParaRPr>
          </a:p>
          <a:p>
            <a:pPr marL="285750" indent="-285750">
              <a:buFont typeface="Arial"/>
              <a:buChar char="•"/>
            </a:pPr>
            <a:r>
              <a:rPr lang="en-US" sz="1600" dirty="0">
                <a:solidFill>
                  <a:schemeClr val="tx1">
                    <a:lumMod val="75000"/>
                    <a:lumOff val="25000"/>
                  </a:schemeClr>
                </a:solidFill>
                <a:ea typeface="+mn-lt"/>
                <a:cs typeface="+mn-lt"/>
              </a:rPr>
              <a:t>Proactive approach – </a:t>
            </a:r>
            <a:r>
              <a:rPr lang="en-US" sz="1600" dirty="0" err="1">
                <a:solidFill>
                  <a:schemeClr val="tx1">
                    <a:lumMod val="75000"/>
                    <a:lumOff val="25000"/>
                  </a:schemeClr>
                </a:solidFill>
                <a:ea typeface="+mn-lt"/>
                <a:cs typeface="+mn-lt"/>
              </a:rPr>
              <a:t>utilisation</a:t>
            </a:r>
            <a:r>
              <a:rPr lang="en-US" sz="1600" dirty="0">
                <a:solidFill>
                  <a:schemeClr val="tx1">
                    <a:lumMod val="75000"/>
                    <a:lumOff val="25000"/>
                  </a:schemeClr>
                </a:solidFill>
                <a:ea typeface="+mn-lt"/>
                <a:cs typeface="+mn-lt"/>
              </a:rPr>
              <a:t> of population health data to create a local ‘at risk’ register (the most vulnerable)</a:t>
            </a:r>
            <a:endParaRPr lang="en-US" sz="1600" dirty="0">
              <a:solidFill>
                <a:schemeClr val="tx1">
                  <a:lumMod val="75000"/>
                  <a:lumOff val="25000"/>
                </a:schemeClr>
              </a:solidFill>
              <a:cs typeface="Calibri"/>
            </a:endParaRPr>
          </a:p>
          <a:p>
            <a:pPr marL="285750" indent="-285750">
              <a:buFont typeface="Arial"/>
              <a:buChar char="•"/>
            </a:pPr>
            <a:r>
              <a:rPr lang="en-US" sz="1600" dirty="0">
                <a:solidFill>
                  <a:schemeClr val="tx1">
                    <a:lumMod val="75000"/>
                    <a:lumOff val="25000"/>
                  </a:schemeClr>
                </a:solidFill>
                <a:ea typeface="+mn-lt"/>
                <a:cs typeface="+mn-lt"/>
              </a:rPr>
              <a:t>Holistic support </a:t>
            </a:r>
            <a:endParaRPr lang="en-US" sz="1600" dirty="0">
              <a:solidFill>
                <a:schemeClr val="tx1">
                  <a:lumMod val="75000"/>
                  <a:lumOff val="25000"/>
                </a:schemeClr>
              </a:solidFill>
              <a:cs typeface="Calibri"/>
            </a:endParaRPr>
          </a:p>
          <a:p>
            <a:pPr marL="285750" indent="-285750">
              <a:buFont typeface="Arial"/>
              <a:buChar char="•"/>
            </a:pPr>
            <a:r>
              <a:rPr lang="en-US" sz="1600" dirty="0">
                <a:solidFill>
                  <a:schemeClr val="tx1">
                    <a:lumMod val="75000"/>
                    <a:lumOff val="25000"/>
                  </a:schemeClr>
                </a:solidFill>
                <a:ea typeface="+mn-lt"/>
                <a:cs typeface="+mn-lt"/>
              </a:rPr>
              <a:t>Reactive approach – single referral &amp; trusted assessor </a:t>
            </a:r>
            <a:endParaRPr lang="en-US" sz="1600" dirty="0">
              <a:solidFill>
                <a:schemeClr val="tx1">
                  <a:lumMod val="75000"/>
                  <a:lumOff val="25000"/>
                </a:schemeClr>
              </a:solidFill>
              <a:cs typeface="Calibri"/>
            </a:endParaRPr>
          </a:p>
          <a:p>
            <a:pPr marL="285750" indent="-285750">
              <a:buFont typeface="Arial"/>
              <a:buChar char="•"/>
            </a:pPr>
            <a:r>
              <a:rPr lang="en-US" sz="1600" dirty="0">
                <a:solidFill>
                  <a:schemeClr val="tx1">
                    <a:lumMod val="75000"/>
                    <a:lumOff val="25000"/>
                  </a:schemeClr>
                </a:solidFill>
                <a:ea typeface="+mn-lt"/>
                <a:cs typeface="+mn-lt"/>
              </a:rPr>
              <a:t>Creation of local health &amp; wellbeing hubs with co-located teams</a:t>
            </a:r>
            <a:endParaRPr lang="en-US" sz="1600" dirty="0">
              <a:solidFill>
                <a:schemeClr val="tx1">
                  <a:lumMod val="75000"/>
                  <a:lumOff val="25000"/>
                </a:schemeClr>
              </a:solidFill>
              <a:cs typeface="Calibri"/>
            </a:endParaRPr>
          </a:p>
          <a:p>
            <a:r>
              <a:rPr lang="en-US" sz="1600" b="1" dirty="0">
                <a:solidFill>
                  <a:schemeClr val="tx1">
                    <a:lumMod val="75000"/>
                    <a:lumOff val="25000"/>
                  </a:schemeClr>
                </a:solidFill>
                <a:ea typeface="+mn-lt"/>
                <a:cs typeface="+mn-lt"/>
              </a:rPr>
              <a:t>Why are they being developed?</a:t>
            </a:r>
            <a:endParaRPr lang="en-US" sz="1600" b="1" dirty="0">
              <a:solidFill>
                <a:schemeClr val="tx1">
                  <a:lumMod val="75000"/>
                  <a:lumOff val="25000"/>
                </a:schemeClr>
              </a:solidFill>
              <a:cs typeface="Calibri"/>
            </a:endParaRPr>
          </a:p>
          <a:p>
            <a:pPr algn="l"/>
            <a:endParaRPr lang="en-US" dirty="0">
              <a:solidFill>
                <a:schemeClr val="tx1">
                  <a:lumMod val="75000"/>
                  <a:lumOff val="25000"/>
                </a:schemeClr>
              </a:solidFill>
              <a:cs typeface="Calibri"/>
            </a:endParaRPr>
          </a:p>
        </p:txBody>
      </p:sp>
      <p:pic>
        <p:nvPicPr>
          <p:cNvPr id="3" name="Picture 7" descr="Text&#10;&#10;Description automatically generated">
            <a:extLst>
              <a:ext uri="{FF2B5EF4-FFF2-40B4-BE49-F238E27FC236}">
                <a16:creationId xmlns:a16="http://schemas.microsoft.com/office/drawing/2014/main" id="{AA864914-8D22-46C6-B656-A7A27D7940DA}"/>
              </a:ext>
            </a:extLst>
          </p:cNvPr>
          <p:cNvPicPr>
            <a:picLocks noChangeAspect="1"/>
          </p:cNvPicPr>
          <p:nvPr/>
        </p:nvPicPr>
        <p:blipFill>
          <a:blip r:embed="rId2"/>
          <a:stretch>
            <a:fillRect/>
          </a:stretch>
        </p:blipFill>
        <p:spPr>
          <a:xfrm>
            <a:off x="47572" y="3891153"/>
            <a:ext cx="2556252" cy="2378859"/>
          </a:xfrm>
          <a:prstGeom prst="rect">
            <a:avLst/>
          </a:prstGeom>
        </p:spPr>
      </p:pic>
      <p:pic>
        <p:nvPicPr>
          <p:cNvPr id="8" name="Picture 8" descr="Text&#10;&#10;Description automatically generated">
            <a:extLst>
              <a:ext uri="{FF2B5EF4-FFF2-40B4-BE49-F238E27FC236}">
                <a16:creationId xmlns:a16="http://schemas.microsoft.com/office/drawing/2014/main" id="{633F516F-79E3-401A-AF1F-C5D9EFD5E5B6}"/>
              </a:ext>
            </a:extLst>
          </p:cNvPr>
          <p:cNvPicPr>
            <a:picLocks noChangeAspect="1"/>
          </p:cNvPicPr>
          <p:nvPr/>
        </p:nvPicPr>
        <p:blipFill>
          <a:blip r:embed="rId3"/>
          <a:stretch>
            <a:fillRect/>
          </a:stretch>
        </p:blipFill>
        <p:spPr>
          <a:xfrm>
            <a:off x="2566046" y="3891037"/>
            <a:ext cx="2388354" cy="2378859"/>
          </a:xfrm>
          <a:prstGeom prst="rect">
            <a:avLst/>
          </a:prstGeom>
        </p:spPr>
      </p:pic>
      <p:pic>
        <p:nvPicPr>
          <p:cNvPr id="9" name="Picture 9" descr="Text&#10;&#10;Description automatically generated">
            <a:extLst>
              <a:ext uri="{FF2B5EF4-FFF2-40B4-BE49-F238E27FC236}">
                <a16:creationId xmlns:a16="http://schemas.microsoft.com/office/drawing/2014/main" id="{15DFA19E-7EED-465C-8714-DEF2270989EC}"/>
              </a:ext>
            </a:extLst>
          </p:cNvPr>
          <p:cNvPicPr>
            <a:picLocks noChangeAspect="1"/>
          </p:cNvPicPr>
          <p:nvPr/>
        </p:nvPicPr>
        <p:blipFill>
          <a:blip r:embed="rId4"/>
          <a:stretch>
            <a:fillRect/>
          </a:stretch>
        </p:blipFill>
        <p:spPr>
          <a:xfrm>
            <a:off x="4948102" y="3881853"/>
            <a:ext cx="2388354" cy="2367654"/>
          </a:xfrm>
          <a:prstGeom prst="rect">
            <a:avLst/>
          </a:prstGeom>
        </p:spPr>
      </p:pic>
      <p:pic>
        <p:nvPicPr>
          <p:cNvPr id="10" name="Picture 10" descr="Graphical user interface, text, application&#10;&#10;Description automatically generated">
            <a:extLst>
              <a:ext uri="{FF2B5EF4-FFF2-40B4-BE49-F238E27FC236}">
                <a16:creationId xmlns:a16="http://schemas.microsoft.com/office/drawing/2014/main" id="{69FF8BF3-DD37-4422-9D98-BFF7E0A9192F}"/>
              </a:ext>
            </a:extLst>
          </p:cNvPr>
          <p:cNvPicPr>
            <a:picLocks noChangeAspect="1"/>
          </p:cNvPicPr>
          <p:nvPr/>
        </p:nvPicPr>
        <p:blipFill>
          <a:blip r:embed="rId5"/>
          <a:stretch>
            <a:fillRect/>
          </a:stretch>
        </p:blipFill>
        <p:spPr>
          <a:xfrm>
            <a:off x="7330159" y="3892782"/>
            <a:ext cx="2524771" cy="2377230"/>
          </a:xfrm>
          <a:prstGeom prst="rect">
            <a:avLst/>
          </a:prstGeom>
        </p:spPr>
      </p:pic>
    </p:spTree>
    <p:extLst>
      <p:ext uri="{BB962C8B-B14F-4D97-AF65-F5344CB8AC3E}">
        <p14:creationId xmlns:p14="http://schemas.microsoft.com/office/powerpoint/2010/main" val="422123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95" y="2855188"/>
            <a:ext cx="6800029" cy="1019715"/>
          </a:xfrm>
        </p:spPr>
        <p:txBody>
          <a:bodyPr>
            <a:noAutofit/>
          </a:bodyPr>
          <a:lstStyle/>
          <a:p>
            <a:r>
              <a:rPr lang="en-GB" b="1" dirty="0">
                <a:solidFill>
                  <a:schemeClr val="accent1">
                    <a:lumMod val="75000"/>
                  </a:schemeClr>
                </a:solidFill>
                <a:cs typeface="Arial" panose="020B0604020202020204" pitchFamily="34" charset="0"/>
              </a:rPr>
              <a:t>People </a:t>
            </a:r>
            <a:br>
              <a:rPr lang="en-GB" b="1" dirty="0">
                <a:solidFill>
                  <a:schemeClr val="accent1">
                    <a:lumMod val="75000"/>
                  </a:schemeClr>
                </a:solidFill>
                <a:cs typeface="Arial" panose="020B0604020202020204" pitchFamily="34" charset="0"/>
              </a:rPr>
            </a:br>
            <a:r>
              <a:rPr lang="en-GB" sz="2000" b="1" i="1" dirty="0">
                <a:solidFill>
                  <a:schemeClr val="accent1">
                    <a:lumMod val="75000"/>
                  </a:schemeClr>
                </a:solidFill>
                <a:cs typeface="Arial" panose="020B0604020202020204" pitchFamily="34" charset="0"/>
              </a:rPr>
              <a:t>To cultivate and sustain happy, productive and engaged staff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 y="34950"/>
            <a:ext cx="4677209" cy="803250"/>
          </a:xfrm>
          <a:prstGeom prst="rect">
            <a:avLst/>
          </a:prstGeom>
        </p:spPr>
      </p:pic>
      <p:sp>
        <p:nvSpPr>
          <p:cNvPr id="6" name="Rectangle 5"/>
          <p:cNvSpPr/>
          <p:nvPr/>
        </p:nvSpPr>
        <p:spPr>
          <a:xfrm>
            <a:off x="185923" y="863337"/>
            <a:ext cx="2959169" cy="400110"/>
          </a:xfrm>
          <a:prstGeom prst="rect">
            <a:avLst/>
          </a:prstGeom>
        </p:spPr>
        <p:txBody>
          <a:bodyPr wrap="square" lIns="91440" tIns="45720" rIns="91440" bIns="45720" anchor="t">
            <a:spAutoFit/>
          </a:bodyPr>
          <a:lstStyle/>
          <a:p>
            <a:r>
              <a:rPr lang="en-US" sz="2000" b="1" dirty="0">
                <a:solidFill>
                  <a:schemeClr val="tx2"/>
                </a:solidFill>
              </a:rPr>
              <a:t>April 2022 </a:t>
            </a:r>
            <a:endParaRPr lang="en-GB" sz="2000" dirty="0">
              <a:solidFill>
                <a:schemeClr val="tx2"/>
              </a:solidFill>
            </a:endParaRPr>
          </a:p>
        </p:txBody>
      </p:sp>
    </p:spTree>
    <p:extLst>
      <p:ext uri="{BB962C8B-B14F-4D97-AF65-F5344CB8AC3E}">
        <p14:creationId xmlns:p14="http://schemas.microsoft.com/office/powerpoint/2010/main" val="52761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4376"/>
            <a:ext cx="4162422" cy="714842"/>
          </a:xfrm>
          <a:prstGeom prst="rect">
            <a:avLst/>
          </a:prstGeom>
        </p:spPr>
      </p:pic>
      <p:sp>
        <p:nvSpPr>
          <p:cNvPr id="5" name="Rectangle 4"/>
          <p:cNvSpPr/>
          <p:nvPr/>
        </p:nvSpPr>
        <p:spPr>
          <a:xfrm>
            <a:off x="87362" y="519259"/>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49654" y="735787"/>
            <a:ext cx="8769758" cy="7972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i="0" dirty="0">
                <a:solidFill>
                  <a:schemeClr val="tx2"/>
                </a:solidFill>
                <a:effectLst/>
              </a:rPr>
              <a:t>2minutes2 help shape our values</a:t>
            </a: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14" name="TextBox 13"/>
          <p:cNvSpPr txBox="1"/>
          <p:nvPr/>
        </p:nvSpPr>
        <p:spPr>
          <a:xfrm>
            <a:off x="165084" y="1711270"/>
            <a:ext cx="9579419" cy="4249690"/>
          </a:xfrm>
          <a:prstGeom prst="rect">
            <a:avLst/>
          </a:prstGeom>
          <a:noFill/>
        </p:spPr>
        <p:txBody>
          <a:bodyPr wrap="square" lIns="91440" tIns="45720" rIns="91440" bIns="45720" rtlCol="0" anchor="t">
            <a:spAutoFit/>
          </a:bodyPr>
          <a:lstStyle/>
          <a:p>
            <a:pPr marL="285750" indent="-285750">
              <a:lnSpc>
                <a:spcPts val="1800"/>
              </a:lnSpc>
              <a:buFont typeface="Arial" panose="020B0604020202020204" pitchFamily="34" charset="0"/>
              <a:buChar char="•"/>
            </a:pPr>
            <a:r>
              <a:rPr lang="en-GB" dirty="0">
                <a:solidFill>
                  <a:schemeClr val="tx1">
                    <a:lumMod val="75000"/>
                    <a:lumOff val="25000"/>
                  </a:schemeClr>
                </a:solidFill>
                <a:effectLst/>
                <a:ea typeface="Calibri"/>
              </a:rPr>
              <a:t>The best organisations have a clear, defined set of values – the guiding principles and beliefs that underpin the organisation and its employees. </a:t>
            </a:r>
            <a:endParaRPr lang="en-GB" dirty="0">
              <a:solidFill>
                <a:schemeClr val="tx1">
                  <a:lumMod val="75000"/>
                  <a:lumOff val="25000"/>
                </a:schemeClr>
              </a:solidFill>
              <a:effectLst/>
              <a:ea typeface="Calibri"/>
              <a:cs typeface="Calibri"/>
            </a:endParaRPr>
          </a:p>
          <a:p>
            <a:pPr marL="285750" indent="-285750">
              <a:lnSpc>
                <a:spcPts val="1800"/>
              </a:lnSpc>
              <a:buFont typeface="Arial" panose="020B0604020202020204" pitchFamily="34" charset="0"/>
              <a:buChar char="•"/>
            </a:pPr>
            <a:r>
              <a:rPr lang="en-GB" dirty="0">
                <a:solidFill>
                  <a:schemeClr val="tx1">
                    <a:lumMod val="75000"/>
                    <a:lumOff val="25000"/>
                  </a:schemeClr>
                </a:solidFill>
                <a:effectLst/>
                <a:ea typeface="Calibri" panose="020F0502020204030204" pitchFamily="34" charset="0"/>
              </a:rPr>
              <a:t>Values should be firmly embedded into everything we do.</a:t>
            </a:r>
            <a:r>
              <a:rPr lang="en-GB" dirty="0">
                <a:solidFill>
                  <a:schemeClr val="tx1">
                    <a:lumMod val="75000"/>
                    <a:lumOff val="25000"/>
                  </a:schemeClr>
                </a:solidFill>
                <a:ea typeface="Calibri" panose="020F0502020204030204" pitchFamily="34" charset="0"/>
              </a:rPr>
              <a:t> </a:t>
            </a:r>
            <a:endParaRPr lang="en-GB" dirty="0">
              <a:solidFill>
                <a:schemeClr val="tx1">
                  <a:lumMod val="75000"/>
                  <a:lumOff val="25000"/>
                </a:schemeClr>
              </a:solidFill>
              <a:effectLst/>
              <a:ea typeface="Calibri" panose="020F0502020204030204" pitchFamily="34" charset="0"/>
              <a:cs typeface="Calibri"/>
            </a:endParaRPr>
          </a:p>
          <a:p>
            <a:pPr marL="285750" indent="-285750">
              <a:lnSpc>
                <a:spcPts val="1800"/>
              </a:lnSpc>
              <a:buFont typeface="Arial" panose="020B0604020202020204" pitchFamily="34" charset="0"/>
              <a:buChar char="•"/>
            </a:pPr>
            <a:r>
              <a:rPr lang="en-GB" dirty="0">
                <a:solidFill>
                  <a:schemeClr val="tx1">
                    <a:lumMod val="75000"/>
                    <a:lumOff val="25000"/>
                  </a:schemeClr>
                </a:solidFill>
                <a:effectLst/>
                <a:ea typeface="Calibri" panose="020F0502020204030204" pitchFamily="34" charset="0"/>
              </a:rPr>
              <a:t>Our Trust has lived by our nine Care Promises for over a decade. </a:t>
            </a:r>
            <a:endParaRPr lang="en-GB" dirty="0">
              <a:solidFill>
                <a:schemeClr val="tx1">
                  <a:lumMod val="75000"/>
                  <a:lumOff val="25000"/>
                </a:schemeClr>
              </a:solidFill>
              <a:effectLst/>
              <a:ea typeface="Calibri" panose="020F0502020204030204" pitchFamily="34" charset="0"/>
              <a:cs typeface="Calibri"/>
            </a:endParaRPr>
          </a:p>
          <a:p>
            <a:pPr marL="285750" indent="-285750">
              <a:lnSpc>
                <a:spcPts val="1800"/>
              </a:lnSpc>
              <a:buFont typeface="Arial" panose="020B0604020202020204" pitchFamily="34" charset="0"/>
              <a:buChar char="•"/>
            </a:pPr>
            <a:r>
              <a:rPr lang="en-GB" dirty="0">
                <a:solidFill>
                  <a:schemeClr val="tx1">
                    <a:lumMod val="75000"/>
                    <a:lumOff val="25000"/>
                  </a:schemeClr>
                </a:solidFill>
                <a:effectLst/>
                <a:ea typeface="Calibri" panose="020F0502020204030204" pitchFamily="34" charset="0"/>
              </a:rPr>
              <a:t>As we have developed our new strategy, with a focus on our People, our Patients and our Population, the time is right to consider a new set of values that will be the foundations of our Trust’s culture. </a:t>
            </a:r>
            <a:endParaRPr lang="en-GB" dirty="0">
              <a:solidFill>
                <a:schemeClr val="tx1">
                  <a:lumMod val="75000"/>
                  <a:lumOff val="25000"/>
                </a:schemeClr>
              </a:solidFill>
              <a:effectLst/>
              <a:ea typeface="Calibri" panose="020F0502020204030204" pitchFamily="34" charset="0"/>
              <a:cs typeface="Calibri"/>
            </a:endParaRPr>
          </a:p>
          <a:p>
            <a:pPr marL="285750" indent="-285750">
              <a:lnSpc>
                <a:spcPts val="1800"/>
              </a:lnSpc>
              <a:buFont typeface="Arial" panose="020B0604020202020204" pitchFamily="34" charset="0"/>
              <a:buChar char="•"/>
            </a:pPr>
            <a:r>
              <a:rPr lang="en-GB" dirty="0">
                <a:solidFill>
                  <a:schemeClr val="tx1">
                    <a:lumMod val="75000"/>
                    <a:lumOff val="25000"/>
                  </a:schemeClr>
                </a:solidFill>
                <a:effectLst/>
                <a:ea typeface="Calibri"/>
              </a:rPr>
              <a:t>Our values will need to be accompanied by behaviours that we should all live up to in our daily working lives.</a:t>
            </a:r>
            <a:r>
              <a:rPr lang="en-GB" dirty="0">
                <a:solidFill>
                  <a:schemeClr val="tx1">
                    <a:lumMod val="75000"/>
                    <a:lumOff val="25000"/>
                  </a:schemeClr>
                </a:solidFill>
                <a:ea typeface="Calibri"/>
              </a:rPr>
              <a:t> </a:t>
            </a:r>
            <a:endParaRPr lang="en-GB" dirty="0">
              <a:solidFill>
                <a:schemeClr val="tx1">
                  <a:lumMod val="75000"/>
                  <a:lumOff val="25000"/>
                </a:schemeClr>
              </a:solidFill>
              <a:ea typeface="Calibri"/>
              <a:cs typeface="Calibri"/>
            </a:endParaRPr>
          </a:p>
          <a:p>
            <a:pPr marL="285750" indent="-285750">
              <a:lnSpc>
                <a:spcPts val="1800"/>
              </a:lnSpc>
              <a:buFont typeface="Arial" panose="020B0604020202020204" pitchFamily="34" charset="0"/>
              <a:buChar char="•"/>
            </a:pPr>
            <a:r>
              <a:rPr lang="en-GB" dirty="0">
                <a:solidFill>
                  <a:schemeClr val="tx1">
                    <a:lumMod val="75000"/>
                    <a:lumOff val="25000"/>
                  </a:schemeClr>
                </a:solidFill>
                <a:effectLst/>
                <a:ea typeface="Calibri"/>
              </a:rPr>
              <a:t>In order to build our own, new set of values, we are asking every colleague to tell</a:t>
            </a:r>
            <a:endParaRPr lang="en-GB" dirty="0">
              <a:solidFill>
                <a:schemeClr val="tx1">
                  <a:lumMod val="75000"/>
                  <a:lumOff val="25000"/>
                </a:schemeClr>
              </a:solidFill>
              <a:effectLst/>
              <a:ea typeface="Calibri"/>
              <a:cs typeface="Calibri"/>
            </a:endParaRPr>
          </a:p>
          <a:p>
            <a:pPr>
              <a:lnSpc>
                <a:spcPts val="1800"/>
              </a:lnSpc>
            </a:pPr>
            <a:r>
              <a:rPr lang="en-GB" dirty="0">
                <a:solidFill>
                  <a:schemeClr val="tx1">
                    <a:lumMod val="75000"/>
                    <a:lumOff val="25000"/>
                  </a:schemeClr>
                </a:solidFill>
                <a:effectLst/>
                <a:ea typeface="Calibri" panose="020F0502020204030204" pitchFamily="34" charset="0"/>
              </a:rPr>
              <a:t>      us how you feel about working here. </a:t>
            </a:r>
            <a:endParaRPr lang="en-GB" dirty="0">
              <a:solidFill>
                <a:schemeClr val="tx1">
                  <a:lumMod val="75000"/>
                  <a:lumOff val="25000"/>
                </a:schemeClr>
              </a:solidFill>
              <a:effectLst/>
              <a:ea typeface="Calibri" panose="020F0502020204030204" pitchFamily="34" charset="0"/>
              <a:cs typeface="Calibri"/>
            </a:endParaRPr>
          </a:p>
          <a:p>
            <a:pPr>
              <a:lnSpc>
                <a:spcPts val="1800"/>
              </a:lnSpc>
            </a:pPr>
            <a:endParaRPr lang="en-GB" b="1" i="1" dirty="0">
              <a:solidFill>
                <a:schemeClr val="tx1">
                  <a:lumMod val="75000"/>
                  <a:lumOff val="25000"/>
                </a:schemeClr>
              </a:solidFill>
              <a:effectLst/>
              <a:ea typeface="Calibri" panose="020F0502020204030204" pitchFamily="34" charset="0"/>
            </a:endParaRPr>
          </a:p>
          <a:p>
            <a:pPr>
              <a:lnSpc>
                <a:spcPts val="1800"/>
              </a:lnSpc>
            </a:pPr>
            <a:r>
              <a:rPr lang="en-GB" b="1" i="1" dirty="0">
                <a:solidFill>
                  <a:schemeClr val="tx1">
                    <a:lumMod val="75000"/>
                    <a:lumOff val="25000"/>
                  </a:schemeClr>
                </a:solidFill>
                <a:effectLst/>
                <a:ea typeface="Calibri" panose="020F0502020204030204" pitchFamily="34" charset="0"/>
              </a:rPr>
              <a:t>What instantly comes to mind when you think about our organisation? </a:t>
            </a:r>
            <a:endParaRPr lang="en-GB" dirty="0">
              <a:solidFill>
                <a:schemeClr val="tx1">
                  <a:lumMod val="75000"/>
                  <a:lumOff val="25000"/>
                </a:schemeClr>
              </a:solidFill>
              <a:effectLst/>
              <a:ea typeface="Calibri" panose="020F0502020204030204" pitchFamily="34" charset="0"/>
            </a:endParaRPr>
          </a:p>
          <a:p>
            <a:pPr>
              <a:lnSpc>
                <a:spcPts val="1800"/>
              </a:lnSpc>
            </a:pPr>
            <a:r>
              <a:rPr lang="en-GB" b="1" i="1" dirty="0">
                <a:solidFill>
                  <a:schemeClr val="tx1">
                    <a:lumMod val="75000"/>
                    <a:lumOff val="25000"/>
                  </a:schemeClr>
                </a:solidFill>
                <a:effectLst/>
                <a:ea typeface="Calibri"/>
              </a:rPr>
              <a:t>What do we do really well? What could be better?</a:t>
            </a:r>
            <a:endParaRPr lang="en-GB" dirty="0">
              <a:solidFill>
                <a:schemeClr val="tx1">
                  <a:lumMod val="75000"/>
                  <a:lumOff val="25000"/>
                </a:schemeClr>
              </a:solidFill>
              <a:effectLst/>
              <a:ea typeface="Calibri"/>
            </a:endParaRPr>
          </a:p>
          <a:p>
            <a:pPr>
              <a:lnSpc>
                <a:spcPts val="1800"/>
              </a:lnSpc>
            </a:pPr>
            <a:endParaRPr lang="en-GB" dirty="0">
              <a:solidFill>
                <a:schemeClr val="tx1">
                  <a:lumMod val="75000"/>
                  <a:lumOff val="25000"/>
                </a:schemeClr>
              </a:solidFill>
              <a:effectLst/>
              <a:ea typeface="Calibri" panose="020F0502020204030204" pitchFamily="34" charset="0"/>
            </a:endParaRPr>
          </a:p>
          <a:p>
            <a:pPr>
              <a:lnSpc>
                <a:spcPts val="1800"/>
              </a:lnSpc>
            </a:pPr>
            <a:r>
              <a:rPr lang="en-GB" dirty="0">
                <a:solidFill>
                  <a:schemeClr val="tx1">
                    <a:lumMod val="75000"/>
                    <a:lumOff val="25000"/>
                  </a:schemeClr>
                </a:solidFill>
                <a:effectLst/>
                <a:ea typeface="Calibri"/>
              </a:rPr>
              <a:t>We want to hear everyone’s voice. Take two minutes to help us shape our</a:t>
            </a:r>
            <a:r>
              <a:rPr lang="en-GB" dirty="0">
                <a:solidFill>
                  <a:schemeClr val="tx1">
                    <a:lumMod val="75000"/>
                    <a:lumOff val="25000"/>
                  </a:schemeClr>
                </a:solidFill>
                <a:ea typeface="Calibri"/>
              </a:rPr>
              <a:t> </a:t>
            </a:r>
            <a:endParaRPr lang="en-GB" dirty="0">
              <a:solidFill>
                <a:schemeClr val="tx1">
                  <a:lumMod val="75000"/>
                  <a:lumOff val="25000"/>
                </a:schemeClr>
              </a:solidFill>
              <a:effectLst/>
              <a:ea typeface="Calibri" panose="020F0502020204030204" pitchFamily="34" charset="0"/>
              <a:cs typeface="Calibri"/>
            </a:endParaRPr>
          </a:p>
          <a:p>
            <a:pPr>
              <a:lnSpc>
                <a:spcPts val="1800"/>
              </a:lnSpc>
            </a:pPr>
            <a:r>
              <a:rPr lang="en-GB" dirty="0">
                <a:solidFill>
                  <a:schemeClr val="tx1">
                    <a:lumMod val="75000"/>
                    <a:lumOff val="25000"/>
                  </a:schemeClr>
                </a:solidFill>
                <a:effectLst/>
                <a:ea typeface="Calibri" panose="020F0502020204030204" pitchFamily="34" charset="0"/>
              </a:rPr>
              <a:t>values – </a:t>
            </a:r>
            <a:r>
              <a:rPr lang="en-GB" u="sng" dirty="0">
                <a:solidFill>
                  <a:schemeClr val="tx1">
                    <a:lumMod val="75000"/>
                    <a:lumOff val="25000"/>
                  </a:schemeClr>
                </a:solidFill>
                <a:effectLst/>
                <a:ea typeface="Calibri" panose="020F0502020204030204" pitchFamily="34" charset="0"/>
                <a:hlinkClick r:id="rId3">
                  <a:extLst>
                    <a:ext uri="{A12FA001-AC4F-418D-AE19-62706E023703}">
                      <ahyp:hlinkClr xmlns:ahyp="http://schemas.microsoft.com/office/drawing/2018/hyperlinkcolor" val="tx"/>
                    </a:ext>
                  </a:extLst>
                </a:hlinkClick>
              </a:rPr>
              <a:t>click here</a:t>
            </a:r>
            <a:r>
              <a:rPr lang="en-GB" dirty="0">
                <a:solidFill>
                  <a:schemeClr val="tx1">
                    <a:lumMod val="75000"/>
                    <a:lumOff val="25000"/>
                  </a:schemeClr>
                </a:solidFill>
                <a:effectLst/>
                <a:ea typeface="Calibri" panose="020F0502020204030204" pitchFamily="34" charset="0"/>
              </a:rPr>
              <a:t> to find out more.</a:t>
            </a:r>
          </a:p>
          <a:p>
            <a:pPr marL="285750" indent="-285750">
              <a:lnSpc>
                <a:spcPct val="115000"/>
              </a:lnSpc>
              <a:spcAft>
                <a:spcPts val="1000"/>
              </a:spcAft>
              <a:buFont typeface="Arial"/>
              <a:buChar char="•"/>
            </a:pPr>
            <a:endParaRPr lang="en-GB" sz="1400" dirty="0">
              <a:solidFill>
                <a:schemeClr val="tx1">
                  <a:lumMod val="75000"/>
                  <a:lumOff val="25000"/>
                </a:schemeClr>
              </a:solidFill>
            </a:endParaRPr>
          </a:p>
        </p:txBody>
      </p:sp>
      <p:pic>
        <p:nvPicPr>
          <p:cNvPr id="1028" name="Picture 4">
            <a:extLst>
              <a:ext uri="{FF2B5EF4-FFF2-40B4-BE49-F238E27FC236}">
                <a16:creationId xmlns:a16="http://schemas.microsoft.com/office/drawing/2014/main" id="{4D78791A-4C42-4009-8A17-3DADF97D2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875" y="4694767"/>
            <a:ext cx="1768401" cy="168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49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 y="1039970"/>
            <a:ext cx="3780235" cy="461665"/>
          </a:xfrm>
          <a:prstGeom prst="rect">
            <a:avLst/>
          </a:prstGeom>
        </p:spPr>
        <p:txBody>
          <a:bodyPr wrap="square">
            <a:spAutoFit/>
          </a:bodyPr>
          <a:lstStyle/>
          <a:p>
            <a:r>
              <a:rPr lang="en-US" sz="2400" b="1" dirty="0">
                <a:solidFill>
                  <a:schemeClr val="accent1">
                    <a:lumMod val="75000"/>
                  </a:schemeClr>
                </a:solidFill>
              </a:rPr>
              <a:t>Staff survey results 2021  </a:t>
            </a:r>
            <a:endParaRPr lang="en-GB" sz="2400" dirty="0"/>
          </a:p>
        </p:txBody>
      </p:sp>
      <p:pic>
        <p:nvPicPr>
          <p:cNvPr id="4" name="Picture 3" descr="Graphical user interface, application, Excel&#10;&#10;Description automatically generated">
            <a:extLst>
              <a:ext uri="{FF2B5EF4-FFF2-40B4-BE49-F238E27FC236}">
                <a16:creationId xmlns:a16="http://schemas.microsoft.com/office/drawing/2014/main" id="{F45EC824-C7B7-45CE-BFE2-A27C2C663C41}"/>
              </a:ext>
            </a:extLst>
          </p:cNvPr>
          <p:cNvPicPr>
            <a:picLocks noChangeAspect="1"/>
          </p:cNvPicPr>
          <p:nvPr/>
        </p:nvPicPr>
        <p:blipFill rotWithShape="1">
          <a:blip r:embed="rId2"/>
          <a:srcRect l="23377" t="21272" r="20342" b="9396"/>
          <a:stretch/>
        </p:blipFill>
        <p:spPr bwMode="auto">
          <a:xfrm>
            <a:off x="2207222" y="1498041"/>
            <a:ext cx="7645664" cy="4899307"/>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C2A15FD-A69D-4D48-9A41-3E690047D0E7}"/>
              </a:ext>
            </a:extLst>
          </p:cNvPr>
          <p:cNvSpPr txBox="1"/>
          <p:nvPr/>
        </p:nvSpPr>
        <p:spPr>
          <a:xfrm>
            <a:off x="187699" y="1760197"/>
            <a:ext cx="1599231" cy="4339650"/>
          </a:xfrm>
          <a:prstGeom prst="rect">
            <a:avLst/>
          </a:prstGeom>
          <a:noFill/>
        </p:spPr>
        <p:txBody>
          <a:bodyPr wrap="square" lIns="91440" tIns="45720" rIns="91440" bIns="45720" rtlCol="0" anchor="t">
            <a:spAutoFit/>
          </a:bodyPr>
          <a:lstStyle/>
          <a:p>
            <a:pPr algn="l"/>
            <a:r>
              <a:rPr lang="en-GB" sz="1200" dirty="0">
                <a:solidFill>
                  <a:schemeClr val="tx1">
                    <a:lumMod val="75000"/>
                    <a:lumOff val="25000"/>
                  </a:schemeClr>
                </a:solidFill>
                <a:effectLst/>
                <a:ea typeface="Calibri"/>
              </a:rPr>
              <a:t>The response - 39.3% (2,920)</a:t>
            </a:r>
            <a:endParaRPr lang="en-US" sz="1200" dirty="0">
              <a:solidFill>
                <a:schemeClr val="tx1">
                  <a:lumMod val="75000"/>
                  <a:lumOff val="25000"/>
                </a:schemeClr>
              </a:solidFill>
              <a:ea typeface="Calibri"/>
              <a:cs typeface="Calibri"/>
            </a:endParaRPr>
          </a:p>
          <a:p>
            <a:endParaRPr lang="en-GB" sz="1200" dirty="0">
              <a:ea typeface="Calibri"/>
              <a:cs typeface="Calibri"/>
            </a:endParaRPr>
          </a:p>
          <a:p>
            <a:r>
              <a:rPr lang="en-GB" sz="1200" dirty="0">
                <a:solidFill>
                  <a:schemeClr val="tx1">
                    <a:lumMod val="75000"/>
                    <a:lumOff val="25000"/>
                  </a:schemeClr>
                </a:solidFill>
              </a:rPr>
              <a:t>For 2021 the theme results were changed to align with the national people plan promises.</a:t>
            </a:r>
            <a:endParaRPr lang="en-GB" sz="1200" dirty="0">
              <a:solidFill>
                <a:schemeClr val="tx1">
                  <a:lumMod val="75000"/>
                  <a:lumOff val="25000"/>
                </a:schemeClr>
              </a:solidFill>
              <a:ea typeface="Calibri"/>
              <a:cs typeface="Calibri"/>
            </a:endParaRPr>
          </a:p>
          <a:p>
            <a:endParaRPr lang="en-GB" sz="1200" dirty="0">
              <a:solidFill>
                <a:schemeClr val="tx1">
                  <a:lumMod val="75000"/>
                  <a:lumOff val="25000"/>
                </a:schemeClr>
              </a:solidFill>
              <a:ea typeface="Calibri"/>
              <a:cs typeface="Calibri"/>
            </a:endParaRPr>
          </a:p>
          <a:p>
            <a:r>
              <a:rPr lang="en-GB" sz="1200" dirty="0">
                <a:solidFill>
                  <a:schemeClr val="tx1">
                    <a:lumMod val="75000"/>
                    <a:lumOff val="25000"/>
                  </a:schemeClr>
                </a:solidFill>
                <a:ea typeface="Calibri"/>
                <a:cs typeface="Calibri"/>
              </a:rPr>
              <a:t>Results have been shared with the groups and are also</a:t>
            </a:r>
            <a:r>
              <a:rPr lang="en-GB" sz="1200" dirty="0">
                <a:ea typeface="Calibri"/>
                <a:cs typeface="Calibri"/>
              </a:rPr>
              <a:t> </a:t>
            </a:r>
            <a:r>
              <a:rPr lang="en-GB" sz="1200" dirty="0">
                <a:ea typeface="Calibri"/>
                <a:cs typeface="Calibri"/>
                <a:hlinkClick r:id="rId3"/>
              </a:rPr>
              <a:t>available to see on Connect</a:t>
            </a:r>
            <a:r>
              <a:rPr lang="en-GB" sz="1200" dirty="0">
                <a:ea typeface="Calibri"/>
                <a:cs typeface="Calibri"/>
              </a:rPr>
              <a:t>. </a:t>
            </a:r>
          </a:p>
          <a:p>
            <a:endParaRPr lang="en-GB" sz="1200" dirty="0">
              <a:ea typeface="Calibri"/>
              <a:cs typeface="Calibri"/>
            </a:endParaRPr>
          </a:p>
          <a:p>
            <a:r>
              <a:rPr lang="en-GB" sz="1200" dirty="0">
                <a:solidFill>
                  <a:schemeClr val="tx1">
                    <a:lumMod val="75000"/>
                    <a:lumOff val="25000"/>
                  </a:schemeClr>
                </a:solidFill>
                <a:ea typeface="Calibri"/>
                <a:cs typeface="Calibri"/>
              </a:rPr>
              <a:t>Listening events are underway and groups are identifying top three actions to be submitted at the end of April. The Trust-wide plan will then be shared.</a:t>
            </a:r>
          </a:p>
        </p:txBody>
      </p:sp>
      <p:pic>
        <p:nvPicPr>
          <p:cNvPr id="2" name="Picture 1" descr="A picture containing logo&#10;&#10;Description automatically generated">
            <a:extLst>
              <a:ext uri="{FF2B5EF4-FFF2-40B4-BE49-F238E27FC236}">
                <a16:creationId xmlns:a16="http://schemas.microsoft.com/office/drawing/2014/main" id="{2FA8A26E-A282-4C29-B719-F45A4F47A3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 y="3491"/>
            <a:ext cx="4677209" cy="803250"/>
          </a:xfrm>
          <a:prstGeom prst="rect">
            <a:avLst/>
          </a:prstGeom>
        </p:spPr>
      </p:pic>
      <p:sp>
        <p:nvSpPr>
          <p:cNvPr id="3" name="Rectangle 2">
            <a:extLst>
              <a:ext uri="{FF2B5EF4-FFF2-40B4-BE49-F238E27FC236}">
                <a16:creationId xmlns:a16="http://schemas.microsoft.com/office/drawing/2014/main" id="{C9835B8A-2BE2-4C11-9325-522E41197974}"/>
              </a:ext>
            </a:extLst>
          </p:cNvPr>
          <p:cNvSpPr/>
          <p:nvPr/>
        </p:nvSpPr>
        <p:spPr>
          <a:xfrm>
            <a:off x="-2963" y="664098"/>
            <a:ext cx="2959169" cy="400110"/>
          </a:xfrm>
          <a:prstGeom prst="rect">
            <a:avLst/>
          </a:prstGeom>
        </p:spPr>
        <p:txBody>
          <a:bodyPr wrap="square" lIns="91440" tIns="45720" rIns="91440" bIns="45720" anchor="t">
            <a:spAutoFit/>
          </a:bodyPr>
          <a:lstStyle/>
          <a:p>
            <a:r>
              <a:rPr lang="en-US" sz="2000" b="1" dirty="0">
                <a:solidFill>
                  <a:schemeClr val="tx2"/>
                </a:solidFill>
              </a:rPr>
              <a:t>April 2022 </a:t>
            </a:r>
            <a:endParaRPr lang="en-GB" sz="2000" dirty="0">
              <a:solidFill>
                <a:schemeClr val="tx2"/>
              </a:solidFill>
            </a:endParaRPr>
          </a:p>
        </p:txBody>
      </p:sp>
    </p:spTree>
    <p:extLst>
      <p:ext uri="{BB962C8B-B14F-4D97-AF65-F5344CB8AC3E}">
        <p14:creationId xmlns:p14="http://schemas.microsoft.com/office/powerpoint/2010/main" val="120343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65"/>
            <a:ext cx="4162422" cy="714842"/>
          </a:xfrm>
          <a:prstGeom prst="rect">
            <a:avLst/>
          </a:prstGeom>
        </p:spPr>
      </p:pic>
      <p:sp>
        <p:nvSpPr>
          <p:cNvPr id="5" name="Rectangle 4"/>
          <p:cNvSpPr/>
          <p:nvPr/>
        </p:nvSpPr>
        <p:spPr>
          <a:xfrm>
            <a:off x="101725" y="580481"/>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101725" y="868968"/>
            <a:ext cx="8497458" cy="694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tx2"/>
                </a:solidFill>
                <a:effectLst/>
                <a:ea typeface="Calibri" panose="020F0502020204030204" pitchFamily="34" charset="0"/>
              </a:rPr>
              <a:t>Mandatory vaccination revoked </a:t>
            </a:r>
            <a:endParaRPr lang="en-GB" sz="3200" dirty="0">
              <a:solidFill>
                <a:schemeClr val="tx2"/>
              </a:solidFill>
              <a:effectLst/>
              <a:ea typeface="Calibri" panose="020F0502020204030204" pitchFamily="34" charset="0"/>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2" name="TextBox 1"/>
          <p:cNvSpPr txBox="1"/>
          <p:nvPr/>
        </p:nvSpPr>
        <p:spPr>
          <a:xfrm>
            <a:off x="255308" y="1615732"/>
            <a:ext cx="9302618" cy="5050100"/>
          </a:xfrm>
          <a:prstGeom prst="rect">
            <a:avLst/>
          </a:prstGeom>
          <a:noFill/>
        </p:spPr>
        <p:txBody>
          <a:bodyPr wrap="square" lIns="91440" tIns="45720" rIns="91440" bIns="45720" rtlCol="0" anchor="t">
            <a:spAutoFit/>
          </a:bodyPr>
          <a:lstStyle/>
          <a:p>
            <a:r>
              <a:rPr lang="en-GB" sz="1600" dirty="0">
                <a:solidFill>
                  <a:schemeClr val="tx1">
                    <a:lumMod val="75000"/>
                    <a:lumOff val="25000"/>
                  </a:schemeClr>
                </a:solidFill>
                <a:ea typeface="+mn-lt"/>
                <a:cs typeface="+mn-lt"/>
              </a:rPr>
              <a:t>The regulations making COVID-19 vaccination a condition of deployment in health and social care were revoked on Tuesday 15 March. This decision followed a public consultation, where 90 per cent of responses supported the removal of the legal requirement for health and social care staff to be double vaccinated. </a:t>
            </a:r>
            <a:endParaRPr lang="en-GB" sz="1600" dirty="0">
              <a:solidFill>
                <a:schemeClr val="tx1">
                  <a:lumMod val="75000"/>
                  <a:lumOff val="25000"/>
                </a:schemeClr>
              </a:solidFill>
              <a:cs typeface="Calibri"/>
            </a:endParaRPr>
          </a:p>
          <a:p>
            <a:r>
              <a:rPr lang="en-GB" sz="1600" dirty="0">
                <a:solidFill>
                  <a:schemeClr val="tx1">
                    <a:lumMod val="75000"/>
                    <a:lumOff val="25000"/>
                  </a:schemeClr>
                </a:solidFill>
                <a:ea typeface="+mn-lt"/>
                <a:cs typeface="+mn-lt"/>
              </a:rPr>
              <a:t>The regulations removed include: </a:t>
            </a:r>
            <a:endParaRPr lang="en-GB" sz="1600" dirty="0">
              <a:solidFill>
                <a:schemeClr val="tx1">
                  <a:lumMod val="75000"/>
                  <a:lumOff val="25000"/>
                </a:schemeClr>
              </a:solidFill>
              <a:cs typeface="Calibri"/>
            </a:endParaRPr>
          </a:p>
          <a:p>
            <a:pPr marL="742950" lvl="1" indent="-285750">
              <a:buFont typeface="Arial"/>
              <a:buChar char="•"/>
            </a:pPr>
            <a:r>
              <a:rPr lang="en-GB" sz="1600" dirty="0">
                <a:solidFill>
                  <a:schemeClr val="tx1">
                    <a:lumMod val="75000"/>
                    <a:lumOff val="25000"/>
                  </a:schemeClr>
                </a:solidFill>
                <a:ea typeface="+mn-lt"/>
                <a:cs typeface="+mn-lt"/>
              </a:rPr>
              <a:t>Regulations requiring COVID-19 vaccination to work in Care Quality Commission registered care homes, lifted from 15 March. </a:t>
            </a:r>
            <a:endParaRPr lang="en-GB" sz="1600" dirty="0">
              <a:solidFill>
                <a:schemeClr val="tx1">
                  <a:lumMod val="75000"/>
                  <a:lumOff val="25000"/>
                </a:schemeClr>
              </a:solidFill>
              <a:cs typeface="Calibri"/>
            </a:endParaRPr>
          </a:p>
          <a:p>
            <a:pPr marL="742950" lvl="1" indent="-285750">
              <a:buFont typeface="Arial"/>
              <a:buChar char="•"/>
            </a:pPr>
            <a:r>
              <a:rPr lang="en-GB" sz="1600" dirty="0">
                <a:solidFill>
                  <a:schemeClr val="tx1">
                    <a:lumMod val="75000"/>
                    <a:lumOff val="25000"/>
                  </a:schemeClr>
                </a:solidFill>
                <a:ea typeface="+mn-lt"/>
                <a:cs typeface="+mn-lt"/>
              </a:rPr>
              <a:t>Legal requirement for health and social care staff to be double jabbed from 1 April to be removed. </a:t>
            </a:r>
            <a:endParaRPr lang="en-GB" sz="1600" dirty="0">
              <a:solidFill>
                <a:schemeClr val="tx1">
                  <a:lumMod val="75000"/>
                  <a:lumOff val="25000"/>
                </a:schemeClr>
              </a:solidFill>
              <a:cs typeface="Calibri"/>
            </a:endParaRPr>
          </a:p>
          <a:p>
            <a:pPr marL="285750" indent="-285750">
              <a:buFont typeface="Arial"/>
              <a:buChar char="•"/>
            </a:pPr>
            <a:r>
              <a:rPr lang="en-GB" sz="1600" dirty="0">
                <a:ea typeface="+mn-lt"/>
                <a:cs typeface="+mn-lt"/>
              </a:rPr>
              <a:t>The requirements for vaccination as a condition of employment has been removed from all Trust job adverts.</a:t>
            </a:r>
            <a:endParaRPr lang="en-GB" sz="1600" dirty="0">
              <a:solidFill>
                <a:srgbClr val="404040"/>
              </a:solidFill>
              <a:ea typeface="+mn-lt"/>
              <a:cs typeface="+mn-lt"/>
            </a:endParaRPr>
          </a:p>
          <a:p>
            <a:pPr marL="285750" indent="-285750">
              <a:buFont typeface="Arial"/>
              <a:buChar char="•"/>
            </a:pPr>
            <a:r>
              <a:rPr lang="en-GB" sz="1600" dirty="0">
                <a:ea typeface="+mn-lt"/>
                <a:cs typeface="+mn-lt"/>
              </a:rPr>
              <a:t>The FAQs have been updated and are on Connect </a:t>
            </a:r>
            <a:r>
              <a:rPr lang="en-GB" sz="1600" dirty="0">
                <a:ea typeface="+mn-lt"/>
                <a:cs typeface="+mn-lt"/>
                <a:hlinkClick r:id="rId3"/>
              </a:rPr>
              <a:t>here</a:t>
            </a:r>
            <a:r>
              <a:rPr lang="en-GB" sz="1600" dirty="0">
                <a:ea typeface="+mn-lt"/>
                <a:cs typeface="+mn-lt"/>
              </a:rPr>
              <a:t>. This includes advice on what to do if patients ask about the vaccination status of staff who are caring for them. </a:t>
            </a:r>
          </a:p>
          <a:p>
            <a:endParaRPr lang="en-GB" sz="1600" dirty="0">
              <a:solidFill>
                <a:srgbClr val="000000"/>
              </a:solidFill>
              <a:ea typeface="+mn-lt"/>
              <a:cs typeface="+mn-lt"/>
            </a:endParaRPr>
          </a:p>
          <a:p>
            <a:r>
              <a:rPr lang="en-GB" sz="1600" dirty="0">
                <a:solidFill>
                  <a:schemeClr val="tx1">
                    <a:lumMod val="75000"/>
                    <a:lumOff val="25000"/>
                  </a:schemeClr>
                </a:solidFill>
                <a:ea typeface="+mn-lt"/>
                <a:cs typeface="+mn-lt"/>
              </a:rPr>
              <a:t>The Trust continues to strongly encourage anyone who is eligible to receive the vaccination.  Vaccinations are key in helping to manage the impact of COVID-19, protecting the health and safety of our staff, patients and the wider community ensuring we can continue to provide safe health and care services at this challenging time. </a:t>
            </a:r>
            <a:endParaRPr lang="en-GB" sz="1600" dirty="0">
              <a:solidFill>
                <a:schemeClr val="tx1">
                  <a:lumMod val="75000"/>
                  <a:lumOff val="25000"/>
                </a:schemeClr>
              </a:solidFill>
              <a:cs typeface="Calibri"/>
            </a:endParaRPr>
          </a:p>
          <a:p>
            <a:endParaRPr lang="en-GB" sz="1600" dirty="0">
              <a:solidFill>
                <a:schemeClr val="tx1">
                  <a:lumMod val="75000"/>
                  <a:lumOff val="25000"/>
                </a:schemeClr>
              </a:solidFill>
              <a:ea typeface="+mn-lt"/>
              <a:cs typeface="+mn-lt"/>
            </a:endParaRPr>
          </a:p>
          <a:p>
            <a:r>
              <a:rPr lang="en-GB" sz="1600" b="1" dirty="0">
                <a:solidFill>
                  <a:schemeClr val="tx1">
                    <a:lumMod val="75000"/>
                    <a:lumOff val="25000"/>
                  </a:schemeClr>
                </a:solidFill>
                <a:ea typeface="+mn-lt"/>
                <a:cs typeface="+mn-lt"/>
              </a:rPr>
              <a:t>It’s not too late to get vaccinated at one of our hubs. The vaccination hubs are still open daily at City and Tipton, no appointment necessary, just drop in. </a:t>
            </a:r>
            <a:endParaRPr lang="en-GB" sz="1600" b="1" dirty="0">
              <a:solidFill>
                <a:schemeClr val="tx1">
                  <a:lumMod val="75000"/>
                  <a:lumOff val="25000"/>
                </a:schemeClr>
              </a:solidFill>
              <a:cs typeface="Calibri"/>
            </a:endParaRPr>
          </a:p>
          <a:p>
            <a:pPr marL="457200">
              <a:spcBef>
                <a:spcPts val="500"/>
              </a:spcBef>
            </a:pPr>
            <a:endParaRPr lang="en-GB" sz="1400" dirty="0">
              <a:cs typeface="Calibri"/>
            </a:endParaRPr>
          </a:p>
        </p:txBody>
      </p:sp>
    </p:spTree>
    <p:extLst>
      <p:ext uri="{BB962C8B-B14F-4D97-AF65-F5344CB8AC3E}">
        <p14:creationId xmlns:p14="http://schemas.microsoft.com/office/powerpoint/2010/main" val="221319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65"/>
            <a:ext cx="4162422" cy="714842"/>
          </a:xfrm>
          <a:prstGeom prst="rect">
            <a:avLst/>
          </a:prstGeom>
        </p:spPr>
      </p:pic>
      <p:sp>
        <p:nvSpPr>
          <p:cNvPr id="5" name="Rectangle 4"/>
          <p:cNvSpPr/>
          <p:nvPr/>
        </p:nvSpPr>
        <p:spPr>
          <a:xfrm>
            <a:off x="101725" y="580481"/>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421521" y="791874"/>
            <a:ext cx="9032750" cy="694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685800" indent="-228600" algn="l">
              <a:lnSpc>
                <a:spcPct val="150000"/>
              </a:lnSpc>
              <a:spcAft>
                <a:spcPts val="1000"/>
              </a:spcAft>
            </a:pPr>
            <a:r>
              <a:rPr lang="en-GB" sz="3200" b="1" dirty="0">
                <a:solidFill>
                  <a:schemeClr val="tx2"/>
                </a:solidFill>
                <a:effectLst/>
                <a:ea typeface="Calibri" panose="020F0502020204030204" pitchFamily="34" charset="0"/>
                <a:cs typeface="Times New Roman"/>
              </a:rPr>
              <a:t>Cyber security is all of our responsibility</a:t>
            </a:r>
            <a:r>
              <a:rPr lang="en-GB" sz="3200" b="1" dirty="0">
                <a:solidFill>
                  <a:schemeClr val="tx2">
                    <a:lumMod val="75000"/>
                  </a:schemeClr>
                </a:solidFill>
                <a:ea typeface="Calibri" panose="020F0502020204030204" pitchFamily="34" charset="0"/>
                <a:cs typeface="Times New Roman"/>
              </a:rPr>
              <a:t> </a:t>
            </a:r>
            <a:endParaRPr lang="en-GB" sz="3200" dirty="0">
              <a:solidFill>
                <a:schemeClr val="tx2">
                  <a:lumMod val="75000"/>
                </a:schemeClr>
              </a:solidFill>
              <a:effectLst/>
              <a:ea typeface="Calibri" panose="020F0502020204030204" pitchFamily="34" charset="0"/>
              <a:cs typeface="Times New Roman" panose="02020603050405020304" pitchFamily="18" charset="0"/>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2" name="TextBox 1"/>
          <p:cNvSpPr txBox="1"/>
          <p:nvPr/>
        </p:nvSpPr>
        <p:spPr>
          <a:xfrm>
            <a:off x="-316585" y="1398089"/>
            <a:ext cx="9721290" cy="5078313"/>
          </a:xfrm>
          <a:prstGeom prst="rect">
            <a:avLst/>
          </a:prstGeom>
          <a:noFill/>
        </p:spPr>
        <p:txBody>
          <a:bodyPr wrap="square" lIns="91440" tIns="45720" rIns="91440" bIns="45720" rtlCol="0" anchor="t">
            <a:spAutoFit/>
          </a:bodyPr>
          <a:lstStyle/>
          <a:p>
            <a:pPr marL="742950" indent="-285750">
              <a:buFont typeface="Arial"/>
              <a:buChar char="•"/>
            </a:pPr>
            <a:r>
              <a:rPr lang="en-GB" dirty="0">
                <a:solidFill>
                  <a:schemeClr val="tx1">
                    <a:lumMod val="75000"/>
                    <a:lumOff val="25000"/>
                  </a:schemeClr>
                </a:solidFill>
                <a:effectLst/>
                <a:ea typeface="Times New Roman" panose="02020603050405020304" pitchFamily="18" charset="0"/>
              </a:rPr>
              <a:t>Cyber security is the responsibility of all colleagues, from ensuring you do not share your passwords with anyone, stay aware of unsolicited emails and follow information governance practices to protect data.</a:t>
            </a:r>
            <a:r>
              <a:rPr lang="en-GB" dirty="0">
                <a:solidFill>
                  <a:schemeClr val="tx1">
                    <a:lumMod val="75000"/>
                    <a:lumOff val="25000"/>
                  </a:schemeClr>
                </a:solidFill>
                <a:ea typeface="Times New Roman" panose="02020603050405020304" pitchFamily="18" charset="0"/>
              </a:rPr>
              <a:t> </a:t>
            </a:r>
            <a:endParaRPr lang="en-GB" dirty="0">
              <a:solidFill>
                <a:schemeClr val="tx1">
                  <a:lumMod val="75000"/>
                  <a:lumOff val="25000"/>
                </a:schemeClr>
              </a:solidFill>
              <a:effectLst/>
              <a:ea typeface="Times New Roman" panose="02020603050405020304" pitchFamily="18" charset="0"/>
              <a:cs typeface="Calibri"/>
            </a:endParaRPr>
          </a:p>
          <a:p>
            <a:pPr marL="742950" indent="-285750">
              <a:buFont typeface="Arial"/>
              <a:buChar char="•"/>
            </a:pPr>
            <a:r>
              <a:rPr lang="en-GB" dirty="0">
                <a:solidFill>
                  <a:schemeClr val="tx1">
                    <a:lumMod val="75000"/>
                    <a:lumOff val="25000"/>
                  </a:schemeClr>
                </a:solidFill>
                <a:ea typeface="Times New Roman" panose="02020603050405020304" pitchFamily="18" charset="0"/>
              </a:rPr>
              <a:t>The NHS is one of the biggest direct and indirect targets for cyber criminals who are keen to get their hands on valuable patient data as well as disrupting our systems. </a:t>
            </a:r>
            <a:endParaRPr lang="en-GB" dirty="0">
              <a:solidFill>
                <a:schemeClr val="tx1">
                  <a:lumMod val="75000"/>
                  <a:lumOff val="25000"/>
                </a:schemeClr>
              </a:solidFill>
              <a:ea typeface="Times New Roman" panose="02020603050405020304" pitchFamily="18" charset="0"/>
              <a:cs typeface="Calibri"/>
            </a:endParaRPr>
          </a:p>
          <a:p>
            <a:pPr marL="457200"/>
            <a:endParaRPr lang="en-GB" dirty="0">
              <a:solidFill>
                <a:schemeClr val="tx1">
                  <a:lumMod val="75000"/>
                  <a:lumOff val="25000"/>
                </a:schemeClr>
              </a:solidFill>
              <a:ea typeface="Times New Roman" panose="02020603050405020304" pitchFamily="18" charset="0"/>
              <a:cs typeface="Calibri"/>
            </a:endParaRPr>
          </a:p>
          <a:p>
            <a:pPr lvl="1"/>
            <a:r>
              <a:rPr lang="en-GB" b="1" dirty="0">
                <a:solidFill>
                  <a:schemeClr val="tx1">
                    <a:lumMod val="75000"/>
                    <a:lumOff val="25000"/>
                  </a:schemeClr>
                </a:solidFill>
                <a:ea typeface="Calibri" panose="020F0502020204030204" pitchFamily="34" charset="0"/>
              </a:rPr>
              <a:t>Remember, not all cyber risks come from websites and links in emails, a significant proportion of cyber attacks are the result of social engineering, where someone simply convinces you to hand over your login details. </a:t>
            </a:r>
            <a:endParaRPr lang="en-GB" b="1" dirty="0">
              <a:solidFill>
                <a:schemeClr val="tx1">
                  <a:lumMod val="75000"/>
                  <a:lumOff val="25000"/>
                </a:schemeClr>
              </a:solidFill>
              <a:ea typeface="Calibri" panose="020F0502020204030204" pitchFamily="34" charset="0"/>
              <a:cs typeface="Calibri"/>
            </a:endParaRPr>
          </a:p>
          <a:p>
            <a:pPr lvl="1"/>
            <a:endParaRPr lang="en-GB" b="1" dirty="0">
              <a:solidFill>
                <a:schemeClr val="tx1">
                  <a:lumMod val="75000"/>
                  <a:lumOff val="25000"/>
                </a:schemeClr>
              </a:solidFill>
              <a:effectLst/>
              <a:ea typeface="Calibri" panose="020F0502020204030204" pitchFamily="34" charset="0"/>
              <a:cs typeface="Calibri"/>
            </a:endParaRPr>
          </a:p>
          <a:p>
            <a:pPr lvl="1"/>
            <a:r>
              <a:rPr lang="en-GB" b="1" dirty="0">
                <a:solidFill>
                  <a:schemeClr val="tx1">
                    <a:lumMod val="75000"/>
                    <a:lumOff val="25000"/>
                  </a:schemeClr>
                </a:solidFill>
                <a:effectLst/>
                <a:ea typeface="Calibri" panose="020F0502020204030204" pitchFamily="34" charset="0"/>
              </a:rPr>
              <a:t>If you feel you could do with brushing up on your cyber security skills, log in to the free cyber security training now on offer from the National Cyber Security Centre, on the link below:</a:t>
            </a:r>
            <a:r>
              <a:rPr lang="en-GB" b="1" dirty="0">
                <a:ea typeface="Calibri" panose="020F0502020204030204" pitchFamily="34" charset="0"/>
              </a:rPr>
              <a:t> </a:t>
            </a:r>
            <a:endParaRPr lang="en-GB" dirty="0">
              <a:effectLst/>
              <a:ea typeface="Calibri" panose="020F0502020204030204" pitchFamily="34" charset="0"/>
              <a:cs typeface="Calibri"/>
            </a:endParaRPr>
          </a:p>
          <a:p>
            <a:pPr lvl="1"/>
            <a:r>
              <a:rPr lang="en-GB" u="sng" dirty="0">
                <a:solidFill>
                  <a:srgbClr val="000000"/>
                </a:solidFill>
                <a:effectLst/>
                <a:ea typeface="Calibri" panose="020F0502020204030204" pitchFamily="34" charset="0"/>
                <a:hlinkClick r:id="rId3"/>
              </a:rPr>
              <a:t>Top tips for staff - Overview (ncsc.gov.uk)</a:t>
            </a:r>
            <a:endParaRPr lang="en-GB" dirty="0">
              <a:effectLst/>
              <a:ea typeface="Calibri" panose="020F0502020204030204" pitchFamily="34" charset="0"/>
              <a:cs typeface="Calibri"/>
            </a:endParaRPr>
          </a:p>
          <a:p>
            <a:pPr lvl="1"/>
            <a:r>
              <a:rPr lang="en-GB" dirty="0">
                <a:solidFill>
                  <a:schemeClr val="tx1">
                    <a:lumMod val="75000"/>
                    <a:lumOff val="25000"/>
                  </a:schemeClr>
                </a:solidFill>
                <a:effectLst/>
                <a:ea typeface="Calibri" panose="020F0502020204030204" pitchFamily="34" charset="0"/>
              </a:rPr>
              <a:t>Learn about:</a:t>
            </a:r>
            <a:r>
              <a:rPr lang="en-GB" dirty="0">
                <a:solidFill>
                  <a:schemeClr val="tx1">
                    <a:lumMod val="75000"/>
                    <a:lumOff val="25000"/>
                  </a:schemeClr>
                </a:solidFill>
                <a:ea typeface="Calibri" panose="020F0502020204030204" pitchFamily="34" charset="0"/>
              </a:rPr>
              <a:t> </a:t>
            </a:r>
            <a:endParaRPr lang="en-GB" dirty="0">
              <a:solidFill>
                <a:schemeClr val="tx1">
                  <a:lumMod val="75000"/>
                  <a:lumOff val="25000"/>
                </a:schemeClr>
              </a:solidFill>
              <a:effectLst/>
              <a:ea typeface="Calibri" panose="020F0502020204030204" pitchFamily="34" charset="0"/>
              <a:cs typeface="Calibri"/>
            </a:endParaRPr>
          </a:p>
          <a:p>
            <a:pPr marL="742950" lvl="1" indent="-285750">
              <a:buFont typeface="Arial" panose="020B0604020202020204" pitchFamily="34" charset="0"/>
              <a:buChar char="•"/>
            </a:pPr>
            <a:r>
              <a:rPr lang="en-GB" dirty="0">
                <a:solidFill>
                  <a:schemeClr val="tx1">
                    <a:lumMod val="75000"/>
                    <a:lumOff val="25000"/>
                  </a:schemeClr>
                </a:solidFill>
                <a:effectLst/>
                <a:ea typeface="Times New Roman" panose="02020603050405020304" pitchFamily="18" charset="0"/>
              </a:rPr>
              <a:t>Defending yourself against phishing</a:t>
            </a:r>
            <a:endParaRPr lang="en-GB" dirty="0">
              <a:solidFill>
                <a:schemeClr val="tx1">
                  <a:lumMod val="75000"/>
                  <a:lumOff val="25000"/>
                </a:schemeClr>
              </a:solidFill>
              <a:effectLst/>
              <a:ea typeface="Times New Roman" panose="02020603050405020304" pitchFamily="18" charset="0"/>
              <a:cs typeface="Calibri"/>
            </a:endParaRPr>
          </a:p>
          <a:p>
            <a:pPr marL="742950" lvl="1" indent="-285750">
              <a:buFont typeface="Arial" panose="020B0604020202020204" pitchFamily="34" charset="0"/>
              <a:buChar char="•"/>
            </a:pPr>
            <a:r>
              <a:rPr lang="en-GB" dirty="0">
                <a:solidFill>
                  <a:schemeClr val="tx1">
                    <a:lumMod val="75000"/>
                    <a:lumOff val="25000"/>
                  </a:schemeClr>
                </a:solidFill>
                <a:effectLst/>
                <a:ea typeface="Times New Roman" panose="02020603050405020304" pitchFamily="18" charset="0"/>
              </a:rPr>
              <a:t>Creating strong passwords</a:t>
            </a:r>
            <a:endParaRPr lang="en-GB" dirty="0">
              <a:solidFill>
                <a:schemeClr val="tx1">
                  <a:lumMod val="75000"/>
                  <a:lumOff val="25000"/>
                </a:schemeClr>
              </a:solidFill>
              <a:effectLst/>
              <a:ea typeface="Times New Roman" panose="02020603050405020304" pitchFamily="18" charset="0"/>
              <a:cs typeface="Calibri"/>
            </a:endParaRPr>
          </a:p>
          <a:p>
            <a:pPr marL="742950" lvl="1" indent="-285750">
              <a:buFont typeface="Arial" panose="020B0604020202020204" pitchFamily="34" charset="0"/>
              <a:buChar char="•"/>
            </a:pPr>
            <a:r>
              <a:rPr lang="en-GB" dirty="0">
                <a:solidFill>
                  <a:schemeClr val="tx1">
                    <a:lumMod val="75000"/>
                    <a:lumOff val="25000"/>
                  </a:schemeClr>
                </a:solidFill>
                <a:effectLst/>
                <a:ea typeface="Times New Roman" panose="02020603050405020304" pitchFamily="18" charset="0"/>
              </a:rPr>
              <a:t>Securing your devices</a:t>
            </a:r>
            <a:endParaRPr lang="en-GB" dirty="0">
              <a:solidFill>
                <a:schemeClr val="tx1">
                  <a:lumMod val="75000"/>
                  <a:lumOff val="25000"/>
                </a:schemeClr>
              </a:solidFill>
              <a:effectLst/>
              <a:ea typeface="Times New Roman" panose="02020603050405020304" pitchFamily="18" charset="0"/>
              <a:cs typeface="Calibri"/>
            </a:endParaRPr>
          </a:p>
          <a:p>
            <a:pPr marL="742950" lvl="1" indent="-285750">
              <a:buFont typeface="Arial" panose="020B0604020202020204" pitchFamily="34" charset="0"/>
              <a:buChar char="•"/>
            </a:pPr>
            <a:r>
              <a:rPr lang="en-GB" dirty="0">
                <a:solidFill>
                  <a:schemeClr val="tx1">
                    <a:lumMod val="75000"/>
                    <a:lumOff val="25000"/>
                  </a:schemeClr>
                </a:solidFill>
                <a:effectLst/>
                <a:ea typeface="Times New Roman" panose="02020603050405020304" pitchFamily="18" charset="0"/>
              </a:rPr>
              <a:t>Reporting incidents</a:t>
            </a:r>
            <a:endParaRPr lang="en-GB" dirty="0">
              <a:solidFill>
                <a:schemeClr val="tx1">
                  <a:lumMod val="75000"/>
                  <a:lumOff val="25000"/>
                </a:schemeClr>
              </a:solidFill>
              <a:effectLst/>
              <a:ea typeface="Times New Roman" panose="02020603050405020304" pitchFamily="18" charset="0"/>
              <a:cs typeface="Calibri"/>
            </a:endParaRPr>
          </a:p>
        </p:txBody>
      </p:sp>
    </p:spTree>
    <p:extLst>
      <p:ext uri="{BB962C8B-B14F-4D97-AF65-F5344CB8AC3E}">
        <p14:creationId xmlns:p14="http://schemas.microsoft.com/office/powerpoint/2010/main" val="277110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9" y="1406614"/>
            <a:ext cx="6115051" cy="736515"/>
          </a:xfrm>
        </p:spPr>
        <p:txBody>
          <a:bodyPr>
            <a:normAutofit fontScale="90000"/>
          </a:bodyPr>
          <a:lstStyle/>
          <a:p>
            <a:r>
              <a:rPr lang="en-GB" b="1" dirty="0">
                <a:solidFill>
                  <a:schemeClr val="accent1">
                    <a:lumMod val="75000"/>
                  </a:schemeClr>
                </a:solidFill>
                <a:cs typeface="Arial" panose="020B0604020202020204" pitchFamily="34" charset="0"/>
              </a:rPr>
              <a:t>TeamTalk Agenda</a:t>
            </a:r>
          </a:p>
        </p:txBody>
      </p:sp>
      <p:sp>
        <p:nvSpPr>
          <p:cNvPr id="3" name="Subtitle 2"/>
          <p:cNvSpPr>
            <a:spLocks noGrp="1"/>
          </p:cNvSpPr>
          <p:nvPr>
            <p:ph type="subTitle" idx="1"/>
          </p:nvPr>
        </p:nvSpPr>
        <p:spPr>
          <a:xfrm>
            <a:off x="818867" y="2385731"/>
            <a:ext cx="8598090" cy="4080254"/>
          </a:xfrm>
        </p:spPr>
        <p:txBody>
          <a:bodyPr>
            <a:normAutofit/>
          </a:bodyPr>
          <a:lstStyle/>
          <a:p>
            <a:pPr algn="l"/>
            <a:r>
              <a:rPr lang="en-GB" sz="2800" dirty="0">
                <a:solidFill>
                  <a:schemeClr val="tx1">
                    <a:lumMod val="75000"/>
                    <a:lumOff val="25000"/>
                  </a:schemeClr>
                </a:solidFill>
                <a:cs typeface="Arial" panose="020B0604020202020204" pitchFamily="34" charset="0"/>
              </a:rPr>
              <a:t>1.00pm: Our strategy</a:t>
            </a:r>
          </a:p>
          <a:p>
            <a:pPr algn="l"/>
            <a:r>
              <a:rPr lang="en-GB" sz="2800" dirty="0">
                <a:solidFill>
                  <a:schemeClr val="tx1">
                    <a:lumMod val="75000"/>
                    <a:lumOff val="25000"/>
                  </a:schemeClr>
                </a:solidFill>
                <a:cs typeface="Arial" panose="020B0604020202020204" pitchFamily="34" charset="0"/>
              </a:rPr>
              <a:t>1.05pm: Latest updates – Patients </a:t>
            </a:r>
          </a:p>
          <a:p>
            <a:pPr algn="l"/>
            <a:r>
              <a:rPr lang="en-GB" sz="2800" dirty="0">
                <a:solidFill>
                  <a:schemeClr val="tx1">
                    <a:lumMod val="75000"/>
                    <a:lumOff val="25000"/>
                  </a:schemeClr>
                </a:solidFill>
                <a:cs typeface="Arial" panose="020B0604020202020204" pitchFamily="34" charset="0"/>
              </a:rPr>
              <a:t>1.15pm: Latest updates – Population </a:t>
            </a:r>
            <a:endParaRPr lang="en-GB" sz="2800" b="1" dirty="0">
              <a:solidFill>
                <a:srgbClr val="FF0000"/>
              </a:solidFill>
              <a:cs typeface="Arial" panose="020B0604020202020204" pitchFamily="34" charset="0"/>
            </a:endParaRPr>
          </a:p>
          <a:p>
            <a:pPr algn="l"/>
            <a:r>
              <a:rPr lang="en-GB" sz="2800" dirty="0">
                <a:solidFill>
                  <a:schemeClr val="tx1">
                    <a:lumMod val="75000"/>
                    <a:lumOff val="25000"/>
                  </a:schemeClr>
                </a:solidFill>
                <a:cs typeface="Arial" panose="020B0604020202020204" pitchFamily="34" charset="0"/>
              </a:rPr>
              <a:t>1:25pm: Latest updates – People </a:t>
            </a:r>
          </a:p>
          <a:p>
            <a:pPr algn="l"/>
            <a:r>
              <a:rPr lang="en-GB" sz="2800" dirty="0">
                <a:solidFill>
                  <a:schemeClr val="tx1">
                    <a:lumMod val="75000"/>
                    <a:lumOff val="25000"/>
                  </a:schemeClr>
                </a:solidFill>
                <a:cs typeface="Arial" panose="020B0604020202020204" pitchFamily="34" charset="0"/>
              </a:rPr>
              <a:t>1:40pm: Your questions answered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 y="34950"/>
            <a:ext cx="4677209" cy="803250"/>
          </a:xfrm>
          <a:prstGeom prst="rect">
            <a:avLst/>
          </a:prstGeom>
        </p:spPr>
      </p:pic>
      <p:sp>
        <p:nvSpPr>
          <p:cNvPr id="6" name="Rectangle 5"/>
          <p:cNvSpPr/>
          <p:nvPr/>
        </p:nvSpPr>
        <p:spPr>
          <a:xfrm>
            <a:off x="185923" y="863337"/>
            <a:ext cx="2959169" cy="400110"/>
          </a:xfrm>
          <a:prstGeom prst="rect">
            <a:avLst/>
          </a:prstGeom>
        </p:spPr>
        <p:txBody>
          <a:bodyPr wrap="square">
            <a:spAutoFit/>
          </a:bodyPr>
          <a:lstStyle/>
          <a:p>
            <a:r>
              <a:rPr lang="en-US" sz="2000" b="1" dirty="0">
                <a:solidFill>
                  <a:schemeClr val="accent1">
                    <a:lumMod val="75000"/>
                  </a:schemeClr>
                </a:solidFill>
              </a:rPr>
              <a:t>April 2022 </a:t>
            </a:r>
            <a:endParaRPr lang="en-GB" sz="2000" dirty="0"/>
          </a:p>
        </p:txBody>
      </p:sp>
    </p:spTree>
    <p:extLst>
      <p:ext uri="{BB962C8B-B14F-4D97-AF65-F5344CB8AC3E}">
        <p14:creationId xmlns:p14="http://schemas.microsoft.com/office/powerpoint/2010/main" val="358624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5849" y="852019"/>
            <a:ext cx="8670198" cy="6698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GB" sz="2800" b="1" dirty="0">
                <a:solidFill>
                  <a:schemeClr val="tx2"/>
                </a:solidFill>
                <a:effectLst/>
                <a:ea typeface="Calibri" panose="020F0502020204030204" pitchFamily="34" charset="0"/>
              </a:rPr>
              <a:t>Moving from LAMP to lateral flow</a:t>
            </a:r>
            <a:endParaRPr lang="en-GB" sz="2800" dirty="0">
              <a:solidFill>
                <a:schemeClr val="tx2"/>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 y="-1"/>
            <a:ext cx="4219375" cy="724623"/>
          </a:xfrm>
          <a:prstGeom prst="rect">
            <a:avLst/>
          </a:prstGeom>
        </p:spPr>
      </p:pic>
      <p:sp>
        <p:nvSpPr>
          <p:cNvPr id="6" name="Rectangle 5"/>
          <p:cNvSpPr/>
          <p:nvPr/>
        </p:nvSpPr>
        <p:spPr>
          <a:xfrm>
            <a:off x="211715" y="659327"/>
            <a:ext cx="2959169" cy="400110"/>
          </a:xfrm>
          <a:prstGeom prst="rect">
            <a:avLst/>
          </a:prstGeom>
        </p:spPr>
        <p:txBody>
          <a:bodyPr wrap="square">
            <a:spAutoFit/>
          </a:bodyPr>
          <a:lstStyle/>
          <a:p>
            <a:r>
              <a:rPr lang="en-US" sz="2000" b="1" dirty="0">
                <a:solidFill>
                  <a:srgbClr val="4F81BD">
                    <a:lumMod val="75000"/>
                  </a:srgbClr>
                </a:solidFill>
              </a:rPr>
              <a:t>April 2022</a:t>
            </a:r>
            <a:endParaRPr lang="en-GB" sz="2000" dirty="0">
              <a:solidFill>
                <a:prstClr val="black"/>
              </a:solidFill>
            </a:endParaRPr>
          </a:p>
        </p:txBody>
      </p:sp>
      <p:sp>
        <p:nvSpPr>
          <p:cNvPr id="2" name="TextBox 1"/>
          <p:cNvSpPr txBox="1"/>
          <p:nvPr/>
        </p:nvSpPr>
        <p:spPr>
          <a:xfrm>
            <a:off x="157404" y="1715746"/>
            <a:ext cx="9529510" cy="4855112"/>
          </a:xfrm>
          <a:prstGeom prst="rect">
            <a:avLst/>
          </a:prstGeom>
          <a:noFill/>
        </p:spPr>
        <p:txBody>
          <a:bodyPr wrap="square" lIns="91440" tIns="45720" rIns="91440" bIns="45720" rtlCol="0" anchor="t">
            <a:spAutoFit/>
          </a:bodyPr>
          <a:lstStyle/>
          <a:p>
            <a:pPr marL="342900" indent="-342900">
              <a:spcBef>
                <a:spcPts val="500"/>
              </a:spcBef>
              <a:spcAft>
                <a:spcPts val="1200"/>
              </a:spcAft>
              <a:buFont typeface="Symbol" panose="05050102010706020507" pitchFamily="18" charset="2"/>
              <a:buChar char=""/>
            </a:pPr>
            <a:r>
              <a:rPr lang="en-GB" sz="1400" dirty="0">
                <a:effectLst/>
                <a:ea typeface="Calibri"/>
              </a:rPr>
              <a:t>We have now moved away from LAMP testing to lateral flow testing.</a:t>
            </a:r>
            <a:r>
              <a:rPr lang="en-GB" sz="1400" dirty="0">
                <a:ea typeface="Calibri"/>
              </a:rPr>
              <a:t> </a:t>
            </a:r>
            <a:endParaRPr lang="en-US" sz="1400" dirty="0">
              <a:cs typeface="Calibri"/>
            </a:endParaRPr>
          </a:p>
          <a:p>
            <a:pPr marL="342900" indent="-342900">
              <a:spcBef>
                <a:spcPts val="500"/>
              </a:spcBef>
              <a:spcAft>
                <a:spcPts val="1200"/>
              </a:spcAft>
              <a:buFont typeface="Symbol" panose="05050102010706020507" pitchFamily="18" charset="2"/>
              <a:buChar char=""/>
            </a:pPr>
            <a:r>
              <a:rPr lang="en-GB" sz="1400" dirty="0">
                <a:effectLst/>
                <a:ea typeface="Calibri" panose="020F0502020204030204" pitchFamily="34" charset="0"/>
              </a:rPr>
              <a:t>Colleagues must complete two tests a week at home before arriving at work.</a:t>
            </a:r>
            <a:r>
              <a:rPr lang="en-GB" sz="1400" dirty="0">
                <a:ea typeface="Calibri" panose="020F0502020204030204" pitchFamily="34" charset="0"/>
              </a:rPr>
              <a:t> </a:t>
            </a:r>
            <a:endParaRPr lang="en-GB" sz="1400" dirty="0">
              <a:effectLst/>
              <a:ea typeface="Calibri" panose="020F0502020204030204" pitchFamily="34" charset="0"/>
              <a:cs typeface="Calibri"/>
            </a:endParaRPr>
          </a:p>
          <a:p>
            <a:pPr marL="342900" indent="-342900">
              <a:spcBef>
                <a:spcPts val="500"/>
              </a:spcBef>
              <a:spcAft>
                <a:spcPts val="1200"/>
              </a:spcAft>
              <a:buFont typeface="Symbol" panose="05050102010706020507" pitchFamily="18" charset="2"/>
              <a:buChar char=""/>
            </a:pPr>
            <a:r>
              <a:rPr lang="en-GB" sz="1400" dirty="0">
                <a:solidFill>
                  <a:srgbClr val="000000"/>
                </a:solidFill>
                <a:effectLst/>
                <a:ea typeface="Calibri"/>
              </a:rPr>
              <a:t>We all know how important testing is and as restrictions have eased, we must remember that as healthcare staff, there is still a chance that we will come in to contact with those suffering with COVID-19 and vulnerable patients – so it’s critically important that we continue to test and report.</a:t>
            </a:r>
            <a:endParaRPr lang="en-GB" sz="1400" dirty="0">
              <a:solidFill>
                <a:srgbClr val="000000"/>
              </a:solidFill>
              <a:ea typeface="Calibri"/>
              <a:cs typeface="Calibri"/>
            </a:endParaRPr>
          </a:p>
          <a:p>
            <a:pPr marL="342900" lvl="0" indent="-342900">
              <a:spcBef>
                <a:spcPts val="500"/>
              </a:spcBef>
              <a:spcAft>
                <a:spcPts val="1200"/>
              </a:spcAft>
              <a:buFont typeface="Symbol" panose="05050102010706020507" pitchFamily="18" charset="2"/>
              <a:buChar char=""/>
            </a:pPr>
            <a:r>
              <a:rPr lang="en-GB" sz="1400" dirty="0">
                <a:solidFill>
                  <a:srgbClr val="000000"/>
                </a:solidFill>
                <a:ea typeface="Calibri"/>
              </a:rPr>
              <a:t>L</a:t>
            </a:r>
            <a:r>
              <a:rPr lang="en-GB" sz="1400" dirty="0">
                <a:solidFill>
                  <a:srgbClr val="000000"/>
                </a:solidFill>
                <a:effectLst/>
                <a:ea typeface="Calibri"/>
              </a:rPr>
              <a:t>ateral flow testing kits can be </a:t>
            </a:r>
            <a:r>
              <a:rPr lang="en-GB" sz="1400" dirty="0">
                <a:solidFill>
                  <a:srgbClr val="000000"/>
                </a:solidFill>
                <a:effectLst/>
                <a:ea typeface="Calibri"/>
                <a:hlinkClick r:id="rId3"/>
              </a:rPr>
              <a:t>ordered online </a:t>
            </a:r>
            <a:r>
              <a:rPr lang="en-GB" sz="1400" dirty="0">
                <a:solidFill>
                  <a:srgbClr val="000000"/>
                </a:solidFill>
                <a:effectLst/>
                <a:ea typeface="Calibri"/>
              </a:rPr>
              <a:t>with colleagues either having them delivered directly to their home address or alternatively collecting from community locations. </a:t>
            </a:r>
          </a:p>
          <a:p>
            <a:pPr marL="342900" lvl="0" indent="-342900">
              <a:spcBef>
                <a:spcPts val="500"/>
              </a:spcBef>
              <a:spcAft>
                <a:spcPts val="1200"/>
              </a:spcAft>
              <a:buFont typeface="Symbol" panose="05050102010706020507" pitchFamily="18" charset="2"/>
              <a:buChar char=""/>
            </a:pPr>
            <a:r>
              <a:rPr lang="en-GB" sz="1400" b="1" dirty="0">
                <a:solidFill>
                  <a:srgbClr val="000000"/>
                </a:solidFill>
                <a:effectLst/>
                <a:ea typeface="Calibri"/>
              </a:rPr>
              <a:t>We are aware that lateral flow device ordering is challenging. Availability to order appears to fluctuate through the day. The Trust has a small supply that we are retaining for people who need to test daily in order to return to work following a positive test. </a:t>
            </a:r>
            <a:endParaRPr lang="en-GB" sz="1400" dirty="0">
              <a:effectLst/>
              <a:ea typeface="Calibri"/>
              <a:cs typeface="Calibri"/>
            </a:endParaRPr>
          </a:p>
          <a:p>
            <a:pPr marL="342900" indent="-342900">
              <a:buFont typeface="Symbol" panose="05050102010706020507" pitchFamily="18" charset="2"/>
              <a:buChar char=""/>
            </a:pPr>
            <a:r>
              <a:rPr lang="en-GB" sz="1400" dirty="0">
                <a:ea typeface="Calibri"/>
              </a:rPr>
              <a:t>We are expecting a national gateway for health and social care staff to order lateral flow devices and will share the details of this as soon as it is available. </a:t>
            </a:r>
            <a:endParaRPr lang="en-GB" sz="1400" dirty="0">
              <a:effectLst/>
              <a:ea typeface="Calibri" panose="020F0502020204030204" pitchFamily="34" charset="0"/>
              <a:cs typeface="Calibri"/>
            </a:endParaRPr>
          </a:p>
          <a:p>
            <a:pPr marL="342900" indent="-342900">
              <a:buFont typeface="Symbol" panose="05050102010706020507" pitchFamily="18" charset="2"/>
              <a:buChar char=""/>
            </a:pPr>
            <a:endParaRPr lang="en-GB" sz="1400" dirty="0">
              <a:ea typeface="Calibri"/>
              <a:cs typeface="Calibri"/>
            </a:endParaRPr>
          </a:p>
          <a:p>
            <a:pPr marL="342900" lvl="0" indent="-342900">
              <a:buFont typeface="Symbol" panose="05050102010706020507" pitchFamily="18" charset="2"/>
              <a:buChar char=""/>
            </a:pPr>
            <a:r>
              <a:rPr lang="en-GB" sz="1400" dirty="0">
                <a:effectLst/>
                <a:ea typeface="Calibri" panose="020F0502020204030204" pitchFamily="34" charset="0"/>
                <a:cs typeface="Times New Roman"/>
              </a:rPr>
              <a:t>All completed lateral flow tests must be reported on the </a:t>
            </a:r>
            <a:r>
              <a:rPr lang="en-GB" sz="1400" u="sng" dirty="0">
                <a:solidFill>
                  <a:srgbClr val="000000"/>
                </a:solidFill>
                <a:effectLst/>
                <a:ea typeface="Calibri" panose="020F0502020204030204" pitchFamily="34" charset="0"/>
                <a:cs typeface="Times New Roman"/>
                <a:hlinkClick r:id="rId4"/>
              </a:rPr>
              <a:t>Trust Lateral Flow Test reporting form</a:t>
            </a:r>
            <a:r>
              <a:rPr lang="en-GB" sz="1400" dirty="0">
                <a:effectLst/>
                <a:ea typeface="Calibri" panose="020F0502020204030204" pitchFamily="34" charset="0"/>
                <a:cs typeface="Times New Roman"/>
              </a:rPr>
              <a:t> which can be found on Connect and the </a:t>
            </a:r>
            <a:r>
              <a:rPr lang="en-GB" sz="1400" dirty="0" err="1">
                <a:effectLst/>
                <a:ea typeface="Calibri" panose="020F0502020204030204" pitchFamily="34" charset="0"/>
                <a:cs typeface="Times New Roman"/>
              </a:rPr>
              <a:t>myConnect</a:t>
            </a:r>
            <a:r>
              <a:rPr lang="en-GB" sz="1400" dirty="0">
                <a:effectLst/>
                <a:ea typeface="Calibri" panose="020F0502020204030204" pitchFamily="34" charset="0"/>
                <a:cs typeface="Times New Roman"/>
              </a:rPr>
              <a:t> app. To submit results, colleagues will be required to login with their </a:t>
            </a:r>
            <a:r>
              <a:rPr lang="en-GB" sz="1400" dirty="0" err="1">
                <a:effectLst/>
                <a:ea typeface="Calibri" panose="020F0502020204030204" pitchFamily="34" charset="0"/>
                <a:cs typeface="Times New Roman"/>
              </a:rPr>
              <a:t>NHSmail</a:t>
            </a:r>
            <a:r>
              <a:rPr lang="en-GB" sz="1400" dirty="0">
                <a:effectLst/>
                <a:ea typeface="Calibri" panose="020F0502020204030204" pitchFamily="34" charset="0"/>
                <a:cs typeface="Times New Roman"/>
              </a:rPr>
              <a:t> email and password.</a:t>
            </a:r>
            <a:r>
              <a:rPr lang="en-GB" sz="1400" dirty="0">
                <a:ea typeface="Calibri" panose="020F0502020204030204" pitchFamily="34" charset="0"/>
                <a:cs typeface="Times New Roman"/>
              </a:rPr>
              <a:t> </a:t>
            </a:r>
            <a:endParaRPr lang="en-GB" sz="1400" dirty="0">
              <a:ea typeface="Calibri" panose="020F0502020204030204" pitchFamily="34" charset="0"/>
              <a:cs typeface="Times New Roman" panose="02020603050405020304" pitchFamily="18" charset="0"/>
            </a:endParaRPr>
          </a:p>
          <a:p>
            <a:pPr>
              <a:lnSpc>
                <a:spcPct val="150000"/>
              </a:lnSpc>
            </a:pPr>
            <a:r>
              <a:rPr lang="en-GB" sz="1400" b="1" dirty="0">
                <a:solidFill>
                  <a:schemeClr val="tx1">
                    <a:lumMod val="75000"/>
                    <a:lumOff val="25000"/>
                  </a:schemeClr>
                </a:solidFill>
                <a:effectLst/>
                <a:ea typeface="Calibri" panose="020F0502020204030204" pitchFamily="34" charset="0"/>
                <a:cs typeface="Times New Roman"/>
              </a:rPr>
              <a:t>Any unused LAMP test bags and sample containers can be returned</a:t>
            </a:r>
            <a:r>
              <a:rPr lang="en-GB" sz="1400" b="1" dirty="0">
                <a:solidFill>
                  <a:schemeClr val="tx1">
                    <a:lumMod val="75000"/>
                    <a:lumOff val="25000"/>
                  </a:schemeClr>
                </a:solidFill>
                <a:ea typeface="Calibri" panose="020F0502020204030204" pitchFamily="34" charset="0"/>
                <a:cs typeface="Times New Roman"/>
              </a:rPr>
              <a:t> </a:t>
            </a:r>
            <a:r>
              <a:rPr lang="en-GB" sz="1400" b="1" dirty="0">
                <a:solidFill>
                  <a:schemeClr val="tx1">
                    <a:lumMod val="75000"/>
                    <a:lumOff val="25000"/>
                  </a:schemeClr>
                </a:solidFill>
                <a:effectLst/>
                <a:ea typeface="Calibri" panose="020F0502020204030204" pitchFamily="34" charset="0"/>
                <a:cs typeface="Times New Roman"/>
              </a:rPr>
              <a:t>to the phlebotomy departments on each site</a:t>
            </a:r>
            <a:r>
              <a:rPr lang="en-GB" sz="1400" dirty="0">
                <a:solidFill>
                  <a:schemeClr val="tx1">
                    <a:lumMod val="75000"/>
                    <a:lumOff val="25000"/>
                  </a:schemeClr>
                </a:solidFill>
                <a:effectLst/>
                <a:ea typeface="Calibri" panose="020F0502020204030204" pitchFamily="34" charset="0"/>
                <a:cs typeface="Times New Roman"/>
              </a:rPr>
              <a:t>.</a:t>
            </a:r>
          </a:p>
        </p:txBody>
      </p:sp>
      <p:pic>
        <p:nvPicPr>
          <p:cNvPr id="8" name="Picture 7" descr="A picture containing game, controller, remote, indoor&#10;&#10;Description automatically generated">
            <a:extLst>
              <a:ext uri="{FF2B5EF4-FFF2-40B4-BE49-F238E27FC236}">
                <a16:creationId xmlns:a16="http://schemas.microsoft.com/office/drawing/2014/main" id="{680278C6-866E-4A2B-8368-99FE77CF2C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4860" y="1101174"/>
            <a:ext cx="2858243" cy="1363017"/>
          </a:xfrm>
          <a:prstGeom prst="rect">
            <a:avLst/>
          </a:prstGeom>
          <a:noFill/>
          <a:ln>
            <a:noFill/>
          </a:ln>
        </p:spPr>
      </p:pic>
    </p:spTree>
    <p:extLst>
      <p:ext uri="{BB962C8B-B14F-4D97-AF65-F5344CB8AC3E}">
        <p14:creationId xmlns:p14="http://schemas.microsoft.com/office/powerpoint/2010/main" val="13724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4376"/>
            <a:ext cx="4162422" cy="714842"/>
          </a:xfrm>
          <a:prstGeom prst="rect">
            <a:avLst/>
          </a:prstGeom>
        </p:spPr>
      </p:pic>
      <p:sp>
        <p:nvSpPr>
          <p:cNvPr id="5" name="Rectangle 4"/>
          <p:cNvSpPr/>
          <p:nvPr/>
        </p:nvSpPr>
        <p:spPr>
          <a:xfrm>
            <a:off x="87362" y="519259"/>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190" y="918437"/>
            <a:ext cx="8857310" cy="7972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tx2"/>
                </a:solidFill>
                <a:ea typeface="+mj-lt"/>
                <a:cs typeface="+mj-lt"/>
              </a:rPr>
              <a:t>Declaring interests – new way now available</a:t>
            </a:r>
            <a:endParaRPr lang="en-US" b="1" dirty="0">
              <a:solidFill>
                <a:schemeClr val="tx2"/>
              </a:solidFill>
              <a:cs typeface="Calibri"/>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14" name="TextBox 13"/>
          <p:cNvSpPr txBox="1"/>
          <p:nvPr/>
        </p:nvSpPr>
        <p:spPr>
          <a:xfrm>
            <a:off x="90260" y="1571548"/>
            <a:ext cx="9721487" cy="541738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solidFill>
                  <a:srgbClr val="333333"/>
                </a:solidFill>
                <a:effectLst/>
                <a:ea typeface="Times New Roman" panose="02020603050405020304" pitchFamily="18" charset="0"/>
              </a:rPr>
              <a:t>The Trust’s new way of declaring interests through ESR is now live.</a:t>
            </a:r>
            <a:endParaRPr lang="en-GB" dirty="0">
              <a:effectLst/>
              <a:ea typeface="Times New Roman" panose="02020603050405020304" pitchFamily="18" charset="0"/>
            </a:endParaRPr>
          </a:p>
          <a:p>
            <a:pPr marL="285750" indent="-285750">
              <a:lnSpc>
                <a:spcPts val="1800"/>
              </a:lnSpc>
              <a:buFont typeface="Arial" panose="020B0604020202020204" pitchFamily="34" charset="0"/>
              <a:buChar char="•"/>
            </a:pPr>
            <a:endParaRPr lang="en-GB" dirty="0">
              <a:solidFill>
                <a:srgbClr val="333333"/>
              </a:solidFill>
              <a:effectLst/>
              <a:ea typeface="Times New Roman" panose="02020603050405020304" pitchFamily="18" charset="0"/>
            </a:endParaRPr>
          </a:p>
          <a:p>
            <a:pPr marL="285750" indent="-285750">
              <a:lnSpc>
                <a:spcPts val="1800"/>
              </a:lnSpc>
              <a:buFont typeface="Arial" panose="020B0604020202020204" pitchFamily="34" charset="0"/>
              <a:buChar char="•"/>
            </a:pPr>
            <a:r>
              <a:rPr lang="en-GB" dirty="0">
                <a:solidFill>
                  <a:srgbClr val="333333"/>
                </a:solidFill>
                <a:effectLst/>
                <a:ea typeface="Times New Roman" panose="02020603050405020304" pitchFamily="18" charset="0"/>
              </a:rPr>
              <a:t>Colleagues can follow the simple process as outlined in this presentation - </a:t>
            </a:r>
            <a:r>
              <a:rPr lang="en-GB" b="1" u="sng" dirty="0">
                <a:solidFill>
                  <a:srgbClr val="0000FF"/>
                </a:solidFill>
                <a:effectLst/>
                <a:ea typeface="Times New Roman" panose="02020603050405020304" pitchFamily="18" charset="0"/>
                <a:hlinkClick r:id="rId3"/>
              </a:rPr>
              <a:t>Recording declarations of interest on the electronic staff record (ESR) system (</a:t>
            </a:r>
            <a:r>
              <a:rPr lang="en-GB" b="1" u="sng" dirty="0" err="1">
                <a:solidFill>
                  <a:srgbClr val="0000FF"/>
                </a:solidFill>
                <a:effectLst/>
                <a:ea typeface="Times New Roman" panose="02020603050405020304" pitchFamily="18" charset="0"/>
                <a:hlinkClick r:id="rId3"/>
              </a:rPr>
              <a:t>Powerpoint</a:t>
            </a:r>
            <a:r>
              <a:rPr lang="en-GB" b="1" u="sng" dirty="0">
                <a:solidFill>
                  <a:srgbClr val="0000FF"/>
                </a:solidFill>
                <a:effectLst/>
                <a:ea typeface="Times New Roman" panose="02020603050405020304" pitchFamily="18" charset="0"/>
                <a:hlinkClick r:id="rId3"/>
              </a:rPr>
              <a:t>)</a:t>
            </a:r>
            <a:endParaRPr lang="en-GB" dirty="0">
              <a:effectLst/>
              <a:ea typeface="Times New Roman" panose="02020603050405020304" pitchFamily="18" charset="0"/>
            </a:endParaRPr>
          </a:p>
          <a:p>
            <a:pPr marL="285750" indent="-285750">
              <a:lnSpc>
                <a:spcPts val="1800"/>
              </a:lnSpc>
              <a:buFont typeface="Arial" panose="020B0604020202020204" pitchFamily="34" charset="0"/>
              <a:buChar char="•"/>
            </a:pPr>
            <a:endParaRPr lang="en-GB" dirty="0">
              <a:solidFill>
                <a:srgbClr val="333333"/>
              </a:solidFill>
              <a:effectLst/>
              <a:ea typeface="Times New Roman" panose="02020603050405020304" pitchFamily="18" charset="0"/>
            </a:endParaRPr>
          </a:p>
          <a:p>
            <a:pPr marL="285750" indent="-285750">
              <a:lnSpc>
                <a:spcPts val="1800"/>
              </a:lnSpc>
              <a:buFont typeface="Arial" panose="020B0604020202020204" pitchFamily="34" charset="0"/>
              <a:buChar char="•"/>
            </a:pPr>
            <a:r>
              <a:rPr lang="en-GB" dirty="0">
                <a:solidFill>
                  <a:srgbClr val="333333"/>
                </a:solidFill>
                <a:effectLst/>
                <a:ea typeface="Times New Roman" panose="02020603050405020304" pitchFamily="18" charset="0"/>
              </a:rPr>
              <a:t>As NHS staff, we need to declare any interests – including gifts, hospitality or sponsorship received from third parties – to ensure transparency on how public funds and assets are being used and accessed. This will bring the Trust in line with the NHS England Guidance </a:t>
            </a:r>
            <a:r>
              <a:rPr lang="en-GB" u="sng" dirty="0">
                <a:solidFill>
                  <a:srgbClr val="333333"/>
                </a:solidFill>
                <a:effectLst/>
                <a:ea typeface="Times New Roman" panose="02020603050405020304" pitchFamily="18" charset="0"/>
                <a:hlinkClick r:id="rId4"/>
              </a:rPr>
              <a:t>https://www.england.nhs.uk/ourwork/coi/</a:t>
            </a:r>
            <a:r>
              <a:rPr lang="en-GB" dirty="0">
                <a:solidFill>
                  <a:srgbClr val="333333"/>
                </a:solidFill>
                <a:effectLst/>
                <a:ea typeface="Times New Roman" panose="02020603050405020304" pitchFamily="18" charset="0"/>
              </a:rPr>
              <a:t>.</a:t>
            </a:r>
            <a:endParaRPr lang="en-GB" dirty="0">
              <a:effectLst/>
              <a:ea typeface="Times New Roman" panose="02020603050405020304" pitchFamily="18" charset="0"/>
            </a:endParaRPr>
          </a:p>
          <a:p>
            <a:pPr marL="285750" indent="-285750">
              <a:lnSpc>
                <a:spcPts val="1800"/>
              </a:lnSpc>
              <a:buFont typeface="Arial" panose="020B0604020202020204" pitchFamily="34" charset="0"/>
              <a:buChar char="•"/>
            </a:pPr>
            <a:endParaRPr lang="en-GB" dirty="0">
              <a:solidFill>
                <a:srgbClr val="333333"/>
              </a:solidFill>
              <a:effectLst/>
              <a:ea typeface="Times New Roman" panose="02020603050405020304" pitchFamily="18" charset="0"/>
            </a:endParaRPr>
          </a:p>
          <a:p>
            <a:pPr marL="285750" indent="-285750">
              <a:lnSpc>
                <a:spcPts val="1800"/>
              </a:lnSpc>
              <a:buFont typeface="Arial" panose="020B0604020202020204" pitchFamily="34" charset="0"/>
              <a:buChar char="•"/>
            </a:pPr>
            <a:r>
              <a:rPr lang="en-GB" dirty="0">
                <a:solidFill>
                  <a:srgbClr val="333333"/>
                </a:solidFill>
                <a:effectLst/>
                <a:ea typeface="Times New Roman" panose="02020603050405020304" pitchFamily="18" charset="0"/>
              </a:rPr>
              <a:t>The Trust’s Associate Director of Corporate Governance / Company Secretary can also help provide advice on interpretation of the guidance; however decisions about what to declare or not are the responsibility of individuals. </a:t>
            </a:r>
            <a:endParaRPr lang="en-GB" dirty="0">
              <a:effectLst/>
              <a:ea typeface="Times New Roman" panose="02020603050405020304" pitchFamily="18" charset="0"/>
            </a:endParaRPr>
          </a:p>
          <a:p>
            <a:pPr marL="285750" indent="-285750">
              <a:lnSpc>
                <a:spcPts val="1800"/>
              </a:lnSpc>
              <a:buFont typeface="Arial" panose="020B0604020202020204" pitchFamily="34" charset="0"/>
              <a:buChar char="•"/>
            </a:pPr>
            <a:r>
              <a:rPr lang="en-GB" dirty="0">
                <a:solidFill>
                  <a:srgbClr val="333333"/>
                </a:solidFill>
                <a:effectLst/>
                <a:ea typeface="Times New Roman" panose="02020603050405020304" pitchFamily="18" charset="0"/>
              </a:rPr>
              <a:t>Please don’t hesitate to contact the Dan Conway at  </a:t>
            </a:r>
            <a:r>
              <a:rPr lang="en-GB" u="sng" dirty="0">
                <a:solidFill>
                  <a:srgbClr val="333333"/>
                </a:solidFill>
                <a:effectLst/>
                <a:ea typeface="Times New Roman" panose="02020603050405020304" pitchFamily="18" charset="0"/>
                <a:hlinkClick r:id="rId5"/>
              </a:rPr>
              <a:t>swbh.declarations-admin@nhs.net</a:t>
            </a:r>
            <a:r>
              <a:rPr lang="en-GB" dirty="0">
                <a:solidFill>
                  <a:srgbClr val="333333"/>
                </a:solidFill>
                <a:effectLst/>
                <a:ea typeface="Times New Roman" panose="02020603050405020304" pitchFamily="18" charset="0"/>
              </a:rPr>
              <a:t> if you have any questions.</a:t>
            </a:r>
            <a:endParaRPr lang="en-GB" dirty="0">
              <a:effectLst/>
              <a:ea typeface="Times New Roman" panose="02020603050405020304" pitchFamily="18" charset="0"/>
            </a:endParaRPr>
          </a:p>
          <a:p>
            <a:pPr marL="285750" indent="-285750">
              <a:lnSpc>
                <a:spcPts val="1800"/>
              </a:lnSpc>
              <a:buFont typeface="Arial" panose="020B0604020202020204" pitchFamily="34" charset="0"/>
              <a:buChar char="•"/>
            </a:pPr>
            <a:endParaRPr lang="en-GB" dirty="0">
              <a:solidFill>
                <a:srgbClr val="333333"/>
              </a:solidFill>
              <a:effectLst/>
              <a:ea typeface="Times New Roman" panose="02020603050405020304" pitchFamily="18" charset="0"/>
            </a:endParaRPr>
          </a:p>
          <a:p>
            <a:pPr marL="285750" indent="-285750">
              <a:lnSpc>
                <a:spcPts val="1800"/>
              </a:lnSpc>
              <a:buFont typeface="Arial" panose="020B0604020202020204" pitchFamily="34" charset="0"/>
              <a:buChar char="•"/>
            </a:pPr>
            <a:r>
              <a:rPr lang="en-GB" dirty="0">
                <a:solidFill>
                  <a:srgbClr val="333333"/>
                </a:solidFill>
                <a:ea typeface="Times New Roman" panose="02020603050405020304" pitchFamily="18" charset="0"/>
              </a:rPr>
              <a:t>Dan </a:t>
            </a:r>
            <a:r>
              <a:rPr lang="en-GB" dirty="0">
                <a:solidFill>
                  <a:srgbClr val="333333"/>
                </a:solidFill>
                <a:effectLst/>
                <a:ea typeface="Times New Roman" panose="02020603050405020304" pitchFamily="18" charset="0"/>
              </a:rPr>
              <a:t>will be offering the following drop in session on Microsoft Teams, for a live demonstration of how to make your declarations on ESR and a Q&amp;A session.</a:t>
            </a:r>
            <a:endParaRPr lang="en-GB" dirty="0">
              <a:effectLst/>
              <a:ea typeface="Times New Roman" panose="02020603050405020304" pitchFamily="18" charset="0"/>
            </a:endParaRPr>
          </a:p>
          <a:p>
            <a:pPr marL="800100" lvl="1" indent="-342900">
              <a:lnSpc>
                <a:spcPts val="1800"/>
              </a:lnSpc>
              <a:buSzPts val="1000"/>
              <a:buFont typeface="Symbol" panose="05050102010706020507" pitchFamily="18" charset="2"/>
              <a:buChar char=""/>
              <a:tabLst>
                <a:tab pos="457200" algn="l"/>
              </a:tabLst>
            </a:pPr>
            <a:r>
              <a:rPr lang="en-GB" dirty="0">
                <a:solidFill>
                  <a:srgbClr val="333333"/>
                </a:solidFill>
                <a:effectLst/>
                <a:ea typeface="Times New Roman" panose="02020603050405020304" pitchFamily="18" charset="0"/>
              </a:rPr>
              <a:t>Thursday 24 March from 3pm (session will last no longer than 30 minutes): </a:t>
            </a:r>
            <a:r>
              <a:rPr lang="en-GB" u="sng" dirty="0">
                <a:solidFill>
                  <a:srgbClr val="333333"/>
                </a:solidFill>
                <a:effectLst/>
                <a:ea typeface="Times New Roman" panose="02020603050405020304" pitchFamily="18" charset="0"/>
                <a:hlinkClick r:id="rId6"/>
              </a:rPr>
              <a:t>Click here to join the meeting</a:t>
            </a:r>
            <a:endParaRPr lang="en-GB" dirty="0">
              <a:solidFill>
                <a:srgbClr val="333333"/>
              </a:solidFill>
              <a:effectLst/>
              <a:ea typeface="Calibri" panose="020F0502020204030204" pitchFamily="34" charset="0"/>
            </a:endParaRPr>
          </a:p>
          <a:p>
            <a:pPr>
              <a:lnSpc>
                <a:spcPct val="114999"/>
              </a:lnSpc>
              <a:spcAft>
                <a:spcPts val="1000"/>
              </a:spcAft>
            </a:pPr>
            <a:r>
              <a:rPr lang="en-GB" dirty="0">
                <a:hlinkClick r:id="rId7"/>
              </a:rPr>
              <a:t>Further info is on Connect.</a:t>
            </a:r>
            <a:endParaRPr lang="en-GB" dirty="0">
              <a:solidFill>
                <a:srgbClr val="FF0000"/>
              </a:solidFill>
              <a:effectLst/>
              <a:highlight>
                <a:srgbClr val="FFFF00"/>
              </a:highlight>
              <a:ea typeface="Calibri" panose="020F0502020204030204" pitchFamily="34" charset="0"/>
            </a:endParaRPr>
          </a:p>
          <a:p>
            <a:endParaRPr lang="en-GB" sz="1400" dirty="0">
              <a:solidFill>
                <a:schemeClr val="tx1">
                  <a:lumMod val="75000"/>
                  <a:lumOff val="25000"/>
                </a:schemeClr>
              </a:solidFill>
            </a:endParaRPr>
          </a:p>
        </p:txBody>
      </p:sp>
    </p:spTree>
    <p:extLst>
      <p:ext uri="{BB962C8B-B14F-4D97-AF65-F5344CB8AC3E}">
        <p14:creationId xmlns:p14="http://schemas.microsoft.com/office/powerpoint/2010/main" val="191409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4376"/>
            <a:ext cx="4162422" cy="714842"/>
          </a:xfrm>
          <a:prstGeom prst="rect">
            <a:avLst/>
          </a:prstGeom>
        </p:spPr>
      </p:pic>
      <p:sp>
        <p:nvSpPr>
          <p:cNvPr id="5" name="Rectangle 4"/>
          <p:cNvSpPr/>
          <p:nvPr/>
        </p:nvSpPr>
        <p:spPr>
          <a:xfrm>
            <a:off x="87362" y="519259"/>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190" y="918437"/>
            <a:ext cx="8857310" cy="7972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tx2"/>
                </a:solidFill>
                <a:ea typeface="+mj-lt"/>
                <a:cs typeface="+mj-lt"/>
              </a:rPr>
              <a:t>New multi-storey car parks</a:t>
            </a:r>
            <a:endParaRPr lang="en-US" b="1" dirty="0">
              <a:solidFill>
                <a:schemeClr val="tx2"/>
              </a:solidFill>
              <a:cs typeface="Calibri"/>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14" name="TextBox 13"/>
          <p:cNvSpPr txBox="1"/>
          <p:nvPr/>
        </p:nvSpPr>
        <p:spPr>
          <a:xfrm>
            <a:off x="90260" y="1571548"/>
            <a:ext cx="5572309" cy="5016758"/>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GB" sz="1600" dirty="0">
                <a:solidFill>
                  <a:srgbClr val="333333"/>
                </a:solidFill>
                <a:effectLst/>
                <a:ea typeface="Times New Roman" panose="02020603050405020304" pitchFamily="18" charset="0"/>
              </a:rPr>
              <a:t>The two new car parks at City and Sandwell will open on 1 April 2022.</a:t>
            </a:r>
          </a:p>
          <a:p>
            <a:pPr marL="285750" indent="-285750">
              <a:spcAft>
                <a:spcPts val="1200"/>
              </a:spcAft>
              <a:buFont typeface="Arial" panose="020B0604020202020204" pitchFamily="34" charset="0"/>
              <a:buChar char="•"/>
            </a:pPr>
            <a:r>
              <a:rPr lang="en-GB" sz="1600" dirty="0">
                <a:solidFill>
                  <a:srgbClr val="333333"/>
                </a:solidFill>
                <a:ea typeface="Times New Roman" panose="02020603050405020304" pitchFamily="18" charset="0"/>
              </a:rPr>
              <a:t>You </a:t>
            </a:r>
            <a:r>
              <a:rPr lang="en-GB" sz="1600" b="1" dirty="0">
                <a:solidFill>
                  <a:srgbClr val="333333"/>
                </a:solidFill>
                <a:ea typeface="Times New Roman" panose="02020603050405020304" pitchFamily="18" charset="0"/>
              </a:rPr>
              <a:t>must</a:t>
            </a:r>
            <a:r>
              <a:rPr lang="en-GB" sz="1600" dirty="0">
                <a:solidFill>
                  <a:srgbClr val="333333"/>
                </a:solidFill>
                <a:ea typeface="Times New Roman" panose="02020603050405020304" pitchFamily="18" charset="0"/>
              </a:rPr>
              <a:t> apply for your pass and collect your pass before 31 March. Old car parking passes will no longer work after 31 March 2022.</a:t>
            </a:r>
          </a:p>
          <a:p>
            <a:pPr marL="285750" indent="-285750">
              <a:spcAft>
                <a:spcPts val="1200"/>
              </a:spcAft>
              <a:buFont typeface="Arial" panose="020B0604020202020204" pitchFamily="34" charset="0"/>
              <a:buChar char="•"/>
            </a:pPr>
            <a:r>
              <a:rPr lang="en-GB" sz="1600" dirty="0">
                <a:solidFill>
                  <a:srgbClr val="333333"/>
                </a:solidFill>
                <a:effectLst/>
                <a:ea typeface="Times New Roman" panose="02020603050405020304" pitchFamily="18" charset="0"/>
              </a:rPr>
              <a:t>The national agreement on fre</a:t>
            </a:r>
            <a:r>
              <a:rPr lang="en-GB" sz="1600" dirty="0">
                <a:solidFill>
                  <a:srgbClr val="333333"/>
                </a:solidFill>
                <a:ea typeface="Times New Roman" panose="02020603050405020304" pitchFamily="18" charset="0"/>
              </a:rPr>
              <a:t>e car parking for NHS staff ends on 31 March 2022. </a:t>
            </a:r>
            <a:r>
              <a:rPr lang="en-GB" sz="1600">
                <a:solidFill>
                  <a:srgbClr val="333333"/>
                </a:solidFill>
                <a:ea typeface="Times New Roman" panose="02020603050405020304" pitchFamily="18" charset="0"/>
              </a:rPr>
              <a:t>The </a:t>
            </a:r>
            <a:r>
              <a:rPr lang="en-GB" sz="1600" dirty="0">
                <a:solidFill>
                  <a:srgbClr val="333333"/>
                </a:solidFill>
                <a:ea typeface="Times New Roman" panose="02020603050405020304" pitchFamily="18" charset="0"/>
              </a:rPr>
              <a:t>Trust has agreed not to introduce car parking charges for staff at the present time. </a:t>
            </a:r>
            <a:r>
              <a:rPr lang="en-GB" sz="1600" dirty="0">
                <a:solidFill>
                  <a:srgbClr val="333333"/>
                </a:solidFill>
                <a:effectLst/>
                <a:ea typeface="Times New Roman" panose="02020603050405020304" pitchFamily="18" charset="0"/>
              </a:rPr>
              <a:t>This will be in place for April – June and will then be reviewed</a:t>
            </a:r>
            <a:r>
              <a:rPr lang="en-GB" sz="1600" dirty="0">
                <a:solidFill>
                  <a:srgbClr val="333333"/>
                </a:solidFill>
                <a:ea typeface="Times New Roman" panose="02020603050405020304" pitchFamily="18" charset="0"/>
              </a:rPr>
              <a:t>.</a:t>
            </a:r>
          </a:p>
          <a:p>
            <a:pPr marL="285750" indent="-285750">
              <a:spcAft>
                <a:spcPts val="1200"/>
              </a:spcAft>
              <a:buFont typeface="Arial" panose="020B0604020202020204" pitchFamily="34" charset="0"/>
              <a:buChar char="•"/>
            </a:pPr>
            <a:r>
              <a:rPr lang="en-GB" sz="1600" dirty="0">
                <a:solidFill>
                  <a:srgbClr val="333333"/>
                </a:solidFill>
                <a:effectLst/>
                <a:ea typeface="Times New Roman" panose="02020603050405020304" pitchFamily="18" charset="0"/>
              </a:rPr>
              <a:t>For any queries about </a:t>
            </a:r>
            <a:r>
              <a:rPr lang="en-GB" sz="1600" dirty="0">
                <a:solidFill>
                  <a:srgbClr val="333333"/>
                </a:solidFill>
                <a:ea typeface="Times New Roman" panose="02020603050405020304" pitchFamily="18" charset="0"/>
              </a:rPr>
              <a:t>car parking please contact </a:t>
            </a:r>
            <a:r>
              <a:rPr lang="en-GB" sz="1600" b="0" i="0" u="none" strike="noStrike" dirty="0">
                <a:solidFill>
                  <a:srgbClr val="428BCA"/>
                </a:solidFill>
                <a:effectLst/>
                <a:latin typeface="Open Sans" panose="020B0606030504020204" pitchFamily="34" charset="0"/>
                <a:hlinkClick r:id="rId3"/>
              </a:rPr>
              <a:t>sandwell@q-park.com</a:t>
            </a:r>
            <a:r>
              <a:rPr lang="en-GB" sz="1600" b="0" i="0" dirty="0">
                <a:solidFill>
                  <a:srgbClr val="333333"/>
                </a:solidFill>
                <a:effectLst/>
                <a:latin typeface="Open Sans" panose="020B0606030504020204" pitchFamily="34" charset="0"/>
              </a:rPr>
              <a:t>.</a:t>
            </a:r>
          </a:p>
          <a:p>
            <a:pPr marL="285750" indent="-285750">
              <a:spcAft>
                <a:spcPts val="1200"/>
              </a:spcAft>
              <a:buFont typeface="Arial" panose="020B0604020202020204" pitchFamily="34" charset="0"/>
              <a:buChar char="•"/>
            </a:pPr>
            <a:r>
              <a:rPr lang="en-GB" sz="1600" b="1" dirty="0">
                <a:solidFill>
                  <a:srgbClr val="333333"/>
                </a:solidFill>
                <a:latin typeface="Open Sans" panose="020B0606030504020204" pitchFamily="34" charset="0"/>
                <a:ea typeface="Times New Roman" panose="02020603050405020304" pitchFamily="18" charset="0"/>
              </a:rPr>
              <a:t>The Trust has also agreed to increase mileage rates for staff whilst awaiting a national agreement, Mileage rates will increase from 56p to 60p (up to 3500 miles) and from 20p to 22p (over 3500 miles). </a:t>
            </a:r>
            <a:endParaRPr lang="en-GB" sz="1600" b="1" dirty="0">
              <a:effectLst/>
              <a:ea typeface="Times New Roman" panose="02020603050405020304" pitchFamily="18" charset="0"/>
            </a:endParaRPr>
          </a:p>
          <a:p>
            <a:endParaRPr lang="en-GB" sz="1400" dirty="0">
              <a:solidFill>
                <a:schemeClr val="tx1">
                  <a:lumMod val="75000"/>
                  <a:lumOff val="25000"/>
                </a:schemeClr>
              </a:solidFill>
            </a:endParaRPr>
          </a:p>
        </p:txBody>
      </p:sp>
      <p:pic>
        <p:nvPicPr>
          <p:cNvPr id="9" name="Picture 8" descr="A picture containing text, sky, outdoor, ground&#10;&#10;Description automatically generated">
            <a:extLst>
              <a:ext uri="{FF2B5EF4-FFF2-40B4-BE49-F238E27FC236}">
                <a16:creationId xmlns:a16="http://schemas.microsoft.com/office/drawing/2014/main" id="{1690D5FF-2FF6-4F10-888F-0F71C467FBD3}"/>
              </a:ext>
            </a:extLst>
          </p:cNvPr>
          <p:cNvPicPr>
            <a:picLocks noChangeAspect="1"/>
          </p:cNvPicPr>
          <p:nvPr/>
        </p:nvPicPr>
        <p:blipFill>
          <a:blip r:embed="rId4"/>
          <a:stretch>
            <a:fillRect/>
          </a:stretch>
        </p:blipFill>
        <p:spPr>
          <a:xfrm flipH="1">
            <a:off x="5882728" y="4195899"/>
            <a:ext cx="1387156" cy="2255247"/>
          </a:xfrm>
          <a:prstGeom prst="rect">
            <a:avLst/>
          </a:prstGeom>
        </p:spPr>
      </p:pic>
      <p:pic>
        <p:nvPicPr>
          <p:cNvPr id="11" name="Picture 10" descr="A picture containing sky, outdoor, building, stone&#10;&#10;Description automatically generated">
            <a:extLst>
              <a:ext uri="{FF2B5EF4-FFF2-40B4-BE49-F238E27FC236}">
                <a16:creationId xmlns:a16="http://schemas.microsoft.com/office/drawing/2014/main" id="{00FD2CA9-2834-4FD5-8101-61C0F839A23C}"/>
              </a:ext>
            </a:extLst>
          </p:cNvPr>
          <p:cNvPicPr>
            <a:picLocks noChangeAspect="1"/>
          </p:cNvPicPr>
          <p:nvPr/>
        </p:nvPicPr>
        <p:blipFill>
          <a:blip r:embed="rId5"/>
          <a:stretch>
            <a:fillRect/>
          </a:stretch>
        </p:blipFill>
        <p:spPr>
          <a:xfrm>
            <a:off x="7680375" y="4195899"/>
            <a:ext cx="1691436" cy="2255247"/>
          </a:xfrm>
          <a:prstGeom prst="rect">
            <a:avLst/>
          </a:prstGeom>
        </p:spPr>
      </p:pic>
      <p:pic>
        <p:nvPicPr>
          <p:cNvPr id="13" name="Picture 12" descr="A picture containing floor, indoor, building, tiled&#10;&#10;Description automatically generated">
            <a:extLst>
              <a:ext uri="{FF2B5EF4-FFF2-40B4-BE49-F238E27FC236}">
                <a16:creationId xmlns:a16="http://schemas.microsoft.com/office/drawing/2014/main" id="{30B88708-B44F-430A-93DC-7BAB879B57B0}"/>
              </a:ext>
            </a:extLst>
          </p:cNvPr>
          <p:cNvPicPr>
            <a:picLocks noChangeAspect="1"/>
          </p:cNvPicPr>
          <p:nvPr/>
        </p:nvPicPr>
        <p:blipFill>
          <a:blip r:embed="rId6"/>
          <a:stretch>
            <a:fillRect/>
          </a:stretch>
        </p:blipFill>
        <p:spPr>
          <a:xfrm>
            <a:off x="6164785" y="1360371"/>
            <a:ext cx="3207026" cy="2405270"/>
          </a:xfrm>
          <a:prstGeom prst="rect">
            <a:avLst/>
          </a:prstGeom>
        </p:spPr>
      </p:pic>
    </p:spTree>
    <p:extLst>
      <p:ext uri="{BB962C8B-B14F-4D97-AF65-F5344CB8AC3E}">
        <p14:creationId xmlns:p14="http://schemas.microsoft.com/office/powerpoint/2010/main" val="52523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65"/>
            <a:ext cx="4162422" cy="714842"/>
          </a:xfrm>
          <a:prstGeom prst="rect">
            <a:avLst/>
          </a:prstGeom>
        </p:spPr>
      </p:pic>
      <p:sp>
        <p:nvSpPr>
          <p:cNvPr id="5" name="Rectangle 4"/>
          <p:cNvSpPr/>
          <p:nvPr/>
        </p:nvSpPr>
        <p:spPr>
          <a:xfrm>
            <a:off x="101725" y="580481"/>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101722" y="1087849"/>
            <a:ext cx="8497458" cy="694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tx2"/>
                </a:solidFill>
                <a:effectLst/>
                <a:latin typeface="Arial"/>
                <a:ea typeface="Calibri"/>
                <a:cs typeface="Arial"/>
              </a:rPr>
              <a:t>Support for colleagues affected by the conflict in Ukraine</a:t>
            </a:r>
            <a:r>
              <a:rPr lang="en-GB" sz="3200" b="1" dirty="0">
                <a:solidFill>
                  <a:schemeClr val="tx2"/>
                </a:solidFill>
                <a:latin typeface="Arial"/>
                <a:ea typeface="Calibri"/>
                <a:cs typeface="Arial"/>
              </a:rPr>
              <a:t> </a:t>
            </a:r>
            <a:r>
              <a:rPr lang="en-GB" sz="2800" b="1" dirty="0">
                <a:solidFill>
                  <a:schemeClr val="tx2"/>
                </a:solidFill>
                <a:latin typeface="Arial"/>
                <a:ea typeface="Calibri"/>
                <a:cs typeface="Arial"/>
              </a:rPr>
              <a:t> </a:t>
            </a:r>
            <a:endParaRPr lang="en-GB" sz="2800" dirty="0">
              <a:solidFill>
                <a:schemeClr val="tx2"/>
              </a:solidFill>
              <a:effectLst/>
              <a:latin typeface="Calibri" panose="020F0502020204030204" pitchFamily="34" charset="0"/>
              <a:ea typeface="Calibri" panose="020F0502020204030204" pitchFamily="34" charset="0"/>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2" name="TextBox 1"/>
          <p:cNvSpPr txBox="1"/>
          <p:nvPr/>
        </p:nvSpPr>
        <p:spPr>
          <a:xfrm>
            <a:off x="90267" y="2171858"/>
            <a:ext cx="9721290" cy="3693319"/>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GB" dirty="0">
                <a:solidFill>
                  <a:srgbClr val="333333"/>
                </a:solidFill>
                <a:effectLst/>
                <a:ea typeface="Times New Roman" panose="02020603050405020304" pitchFamily="18" charset="0"/>
                <a:cs typeface="Calibri"/>
              </a:rPr>
              <a:t>Following the shocking events of the invasion of Ukraine by Russian forces, we would like to encourage anyone who is worried, anxious or experiencing problems to can contact the Trust’s confidential counselling service.</a:t>
            </a:r>
            <a:r>
              <a:rPr lang="en-GB" dirty="0">
                <a:solidFill>
                  <a:srgbClr val="333333"/>
                </a:solidFill>
                <a:ea typeface="Times New Roman" panose="02020603050405020304" pitchFamily="18" charset="0"/>
                <a:cs typeface="Calibri"/>
              </a:rPr>
              <a:t> </a:t>
            </a:r>
            <a:endParaRPr lang="en-GB" dirty="0">
              <a:effectLst/>
              <a:ea typeface="Calibri" panose="020F0502020204030204" pitchFamily="34" charset="0"/>
              <a:cs typeface="Calibri"/>
            </a:endParaRPr>
          </a:p>
          <a:p>
            <a:pPr marL="285750" indent="-285750">
              <a:spcAft>
                <a:spcPts val="1200"/>
              </a:spcAft>
              <a:buFont typeface="Arial" panose="020B0604020202020204" pitchFamily="34" charset="0"/>
              <a:buChar char="•"/>
            </a:pPr>
            <a:r>
              <a:rPr lang="en-GB" dirty="0">
                <a:solidFill>
                  <a:srgbClr val="333333"/>
                </a:solidFill>
                <a:effectLst/>
                <a:ea typeface="Times New Roman" panose="02020603050405020304" pitchFamily="18" charset="0"/>
                <a:cs typeface="Calibri"/>
              </a:rPr>
              <a:t>The counselling service is </a:t>
            </a:r>
            <a:r>
              <a:rPr lang="en-GB" b="1" dirty="0">
                <a:solidFill>
                  <a:srgbClr val="333333"/>
                </a:solidFill>
                <a:effectLst/>
                <a:ea typeface="Times New Roman" panose="02020603050405020304" pitchFamily="18" charset="0"/>
                <a:cs typeface="Calibri"/>
              </a:rPr>
              <a:t>free</a:t>
            </a:r>
            <a:r>
              <a:rPr lang="en-GB" dirty="0">
                <a:solidFill>
                  <a:srgbClr val="333333"/>
                </a:solidFill>
                <a:effectLst/>
                <a:ea typeface="Times New Roman" panose="02020603050405020304" pitchFamily="18" charset="0"/>
                <a:cs typeface="Calibri"/>
              </a:rPr>
              <a:t> to all SWB colleagues. Alternatively, specialised trauma focussed therapy is available to colleagues.</a:t>
            </a:r>
            <a:r>
              <a:rPr lang="en-GB" dirty="0">
                <a:solidFill>
                  <a:srgbClr val="333333"/>
                </a:solidFill>
                <a:ea typeface="Times New Roman" panose="02020603050405020304" pitchFamily="18" charset="0"/>
                <a:cs typeface="Calibri"/>
              </a:rPr>
              <a:t> </a:t>
            </a:r>
            <a:endParaRPr lang="en-GB" dirty="0">
              <a:solidFill>
                <a:srgbClr val="000000"/>
              </a:solidFill>
              <a:ea typeface="Calibri" panose="020F0502020204030204" pitchFamily="34" charset="0"/>
              <a:cs typeface="Calibri"/>
            </a:endParaRPr>
          </a:p>
          <a:p>
            <a:pPr marL="285750" indent="-285750">
              <a:spcAft>
                <a:spcPts val="1200"/>
              </a:spcAft>
              <a:buFont typeface="Arial" panose="020B0604020202020204" pitchFamily="34" charset="0"/>
              <a:buChar char="•"/>
            </a:pPr>
            <a:r>
              <a:rPr lang="en-GB" dirty="0">
                <a:solidFill>
                  <a:srgbClr val="333333"/>
                </a:solidFill>
                <a:effectLst/>
                <a:ea typeface="Times New Roman" panose="02020603050405020304" pitchFamily="18" charset="0"/>
                <a:cs typeface="Calibri"/>
              </a:rPr>
              <a:t>If you feel formal counselling support is not required at present but would like to talk to someone confidentially on an informal basis or for wellbeing support then please contact </a:t>
            </a:r>
            <a:r>
              <a:rPr lang="en-GB" dirty="0">
                <a:solidFill>
                  <a:srgbClr val="333333"/>
                </a:solidFill>
                <a:ea typeface="Times New Roman" panose="02020603050405020304" pitchFamily="18" charset="0"/>
                <a:cs typeface="Calibri"/>
              </a:rPr>
              <a:t>occupational </a:t>
            </a:r>
            <a:r>
              <a:rPr lang="en-GB" dirty="0">
                <a:solidFill>
                  <a:srgbClr val="333333"/>
                </a:solidFill>
                <a:effectLst/>
                <a:ea typeface="Times New Roman" panose="02020603050405020304" pitchFamily="18" charset="0"/>
                <a:cs typeface="Calibri"/>
              </a:rPr>
              <a:t>health and wellbeing team for an appointment at our wellbeing hubs or via telephone.</a:t>
            </a:r>
            <a:endParaRPr lang="en-GB" dirty="0">
              <a:effectLst/>
              <a:ea typeface="Calibri" panose="020F0502020204030204" pitchFamily="34" charset="0"/>
              <a:cs typeface="Calibri"/>
            </a:endParaRPr>
          </a:p>
          <a:p>
            <a:pPr marL="285750" indent="-285750">
              <a:spcAft>
                <a:spcPts val="1200"/>
              </a:spcAft>
              <a:buFont typeface="Arial" panose="020B0604020202020204" pitchFamily="34" charset="0"/>
              <a:buChar char="•"/>
            </a:pPr>
            <a:r>
              <a:rPr lang="en-GB" dirty="0">
                <a:solidFill>
                  <a:srgbClr val="333333"/>
                </a:solidFill>
                <a:effectLst/>
                <a:ea typeface="Times New Roman" panose="02020603050405020304" pitchFamily="18" charset="0"/>
                <a:cs typeface="Calibri"/>
              </a:rPr>
              <a:t>To book an appointment, call </a:t>
            </a:r>
            <a:r>
              <a:rPr lang="en-GB" dirty="0">
                <a:solidFill>
                  <a:srgbClr val="333333"/>
                </a:solidFill>
                <a:ea typeface="Times New Roman" panose="02020603050405020304" pitchFamily="18" charset="0"/>
                <a:cs typeface="Calibri"/>
              </a:rPr>
              <a:t>occupational health</a:t>
            </a:r>
            <a:r>
              <a:rPr lang="en-GB" dirty="0">
                <a:solidFill>
                  <a:srgbClr val="333333"/>
                </a:solidFill>
                <a:effectLst/>
                <a:ea typeface="Times New Roman" panose="02020603050405020304" pitchFamily="18" charset="0"/>
                <a:cs typeface="Calibri"/>
              </a:rPr>
              <a:t> on 0121 507 3306 and choose option 1.  There are also further additional resources for you to choose from which </a:t>
            </a:r>
            <a:r>
              <a:rPr lang="en-GB" dirty="0">
                <a:solidFill>
                  <a:srgbClr val="333333"/>
                </a:solidFill>
                <a:effectLst/>
                <a:ea typeface="Times New Roman" panose="02020603050405020304" pitchFamily="18" charset="0"/>
                <a:cs typeface="Calibri"/>
                <a:hlinkClick r:id="rId3"/>
              </a:rPr>
              <a:t>can be found </a:t>
            </a:r>
            <a:r>
              <a:rPr lang="en-GB" dirty="0">
                <a:solidFill>
                  <a:srgbClr val="333333"/>
                </a:solidFill>
                <a:ea typeface="Times New Roman" panose="02020603050405020304" pitchFamily="18" charset="0"/>
                <a:cs typeface="Calibri"/>
                <a:hlinkClick r:id="rId3"/>
              </a:rPr>
              <a:t>on Connect</a:t>
            </a:r>
            <a:r>
              <a:rPr lang="en-GB" dirty="0">
                <a:solidFill>
                  <a:srgbClr val="333333"/>
                </a:solidFill>
                <a:ea typeface="Times New Roman" panose="02020603050405020304" pitchFamily="18" charset="0"/>
                <a:cs typeface="Calibri"/>
              </a:rPr>
              <a:t>. </a:t>
            </a:r>
            <a:endParaRPr lang="en-GB" u="sng" dirty="0">
              <a:solidFill>
                <a:srgbClr val="428BCA"/>
              </a:solidFill>
              <a:effectLst/>
              <a:ea typeface="Calibri" panose="020F0502020204030204" pitchFamily="34" charset="0"/>
              <a:cs typeface="Calibri"/>
            </a:endParaRPr>
          </a:p>
          <a:p>
            <a:pPr fontAlgn="base">
              <a:spcAft>
                <a:spcPts val="1125"/>
              </a:spcAft>
            </a:pPr>
            <a:endParaRPr lang="en-GB" sz="1400" b="1" dirty="0">
              <a:solidFill>
                <a:srgbClr val="202A30"/>
              </a:solidFill>
              <a:effectLst/>
              <a:ea typeface="Times New Roman" panose="02020603050405020304" pitchFamily="18" charset="0"/>
              <a:cs typeface="Calibri"/>
            </a:endParaRPr>
          </a:p>
        </p:txBody>
      </p:sp>
      <p:pic>
        <p:nvPicPr>
          <p:cNvPr id="3" name="Picture 7" descr="Shape, rectangle&#10;&#10;Description automatically generated">
            <a:extLst>
              <a:ext uri="{FF2B5EF4-FFF2-40B4-BE49-F238E27FC236}">
                <a16:creationId xmlns:a16="http://schemas.microsoft.com/office/drawing/2014/main" id="{0D0CD924-1E08-481C-9746-D9C963D0566B}"/>
              </a:ext>
            </a:extLst>
          </p:cNvPr>
          <p:cNvPicPr>
            <a:picLocks noChangeAspect="1"/>
          </p:cNvPicPr>
          <p:nvPr/>
        </p:nvPicPr>
        <p:blipFill>
          <a:blip r:embed="rId4"/>
          <a:stretch>
            <a:fillRect/>
          </a:stretch>
        </p:blipFill>
        <p:spPr>
          <a:xfrm>
            <a:off x="5209437" y="82710"/>
            <a:ext cx="1288533" cy="851746"/>
          </a:xfrm>
          <a:prstGeom prst="rect">
            <a:avLst/>
          </a:prstGeom>
        </p:spPr>
      </p:pic>
    </p:spTree>
    <p:extLst>
      <p:ext uri="{BB962C8B-B14F-4D97-AF65-F5344CB8AC3E}">
        <p14:creationId xmlns:p14="http://schemas.microsoft.com/office/powerpoint/2010/main" val="108586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65"/>
            <a:ext cx="4162422" cy="714842"/>
          </a:xfrm>
          <a:prstGeom prst="rect">
            <a:avLst/>
          </a:prstGeom>
        </p:spPr>
      </p:pic>
      <p:sp>
        <p:nvSpPr>
          <p:cNvPr id="5" name="Rectangle 4"/>
          <p:cNvSpPr/>
          <p:nvPr/>
        </p:nvSpPr>
        <p:spPr>
          <a:xfrm>
            <a:off x="101725" y="580481"/>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101722" y="920069"/>
            <a:ext cx="8497458" cy="694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chemeClr val="tx2"/>
                </a:solidFill>
                <a:latin typeface="Arial"/>
                <a:ea typeface="Calibri"/>
                <a:cs typeface="Arial"/>
              </a:rPr>
              <a:t>Helping those directly affected by the war </a:t>
            </a:r>
            <a:r>
              <a:rPr lang="en-GB" sz="2800" b="1" dirty="0">
                <a:solidFill>
                  <a:schemeClr val="tx2"/>
                </a:solidFill>
                <a:latin typeface="Arial"/>
                <a:ea typeface="Calibri"/>
                <a:cs typeface="Arial"/>
              </a:rPr>
              <a:t>  </a:t>
            </a:r>
            <a:endParaRPr lang="en-GB" sz="2800" dirty="0">
              <a:solidFill>
                <a:schemeClr val="tx2"/>
              </a:solidFill>
              <a:effectLst/>
              <a:latin typeface="Calibri" panose="020F0502020204030204" pitchFamily="34" charset="0"/>
              <a:ea typeface="Calibri" panose="020F0502020204030204" pitchFamily="34" charset="0"/>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2" name="TextBox 1"/>
          <p:cNvSpPr txBox="1"/>
          <p:nvPr/>
        </p:nvSpPr>
        <p:spPr>
          <a:xfrm>
            <a:off x="184710" y="1500739"/>
            <a:ext cx="9721290" cy="5519460"/>
          </a:xfrm>
          <a:prstGeom prst="rect">
            <a:avLst/>
          </a:prstGeom>
          <a:noFill/>
        </p:spPr>
        <p:txBody>
          <a:bodyPr wrap="square" lIns="91440" tIns="45720" rIns="91440" bIns="45720" rtlCol="0" anchor="t">
            <a:spAutoFit/>
          </a:bodyPr>
          <a:lstStyle/>
          <a:p>
            <a:pPr marL="285750" indent="-285750" fontAlgn="base">
              <a:spcAft>
                <a:spcPts val="1125"/>
              </a:spcAft>
              <a:buFont typeface="Arial"/>
              <a:buChar char="•"/>
            </a:pPr>
            <a:r>
              <a:rPr lang="en-GB" sz="1600" dirty="0">
                <a:solidFill>
                  <a:schemeClr val="tx1">
                    <a:lumMod val="75000"/>
                    <a:lumOff val="25000"/>
                  </a:schemeClr>
                </a:solidFill>
                <a:effectLst/>
                <a:ea typeface="Times New Roman" panose="02020603050405020304" pitchFamily="18" charset="0"/>
              </a:rPr>
              <a:t>Many of you will want to do more to help the people directly affected by the war. And some have particularly asked about practical assistance such as medical supplies or equipment.</a:t>
            </a:r>
            <a:r>
              <a:rPr lang="en-GB" sz="1600" dirty="0">
                <a:solidFill>
                  <a:schemeClr val="tx1">
                    <a:lumMod val="75000"/>
                    <a:lumOff val="25000"/>
                  </a:schemeClr>
                </a:solidFill>
                <a:ea typeface="Times New Roman" panose="02020603050405020304" pitchFamily="18" charset="0"/>
              </a:rPr>
              <a:t> </a:t>
            </a:r>
            <a:endParaRPr lang="en-US" sz="1600">
              <a:solidFill>
                <a:schemeClr val="tx1">
                  <a:lumMod val="75000"/>
                  <a:lumOff val="25000"/>
                </a:schemeClr>
              </a:solidFill>
              <a:ea typeface="Calibri"/>
              <a:cs typeface="Calibri"/>
            </a:endParaRPr>
          </a:p>
          <a:p>
            <a:pPr marL="285750" indent="-285750">
              <a:buFont typeface="Arial"/>
              <a:buChar char="•"/>
            </a:pPr>
            <a:r>
              <a:rPr lang="en-GB" sz="1600" dirty="0">
                <a:solidFill>
                  <a:schemeClr val="tx1">
                    <a:lumMod val="75000"/>
                    <a:lumOff val="25000"/>
                  </a:schemeClr>
                </a:solidFill>
                <a:ea typeface="+mn-lt"/>
                <a:cs typeface="+mn-lt"/>
              </a:rPr>
              <a:t>The UK has already provided over 650,000 medicines and medical items such as wound packs and intensive care equipment, deployed a humanitarian team to the region, and is exploring further options to stand with our Ukrainian friends. </a:t>
            </a:r>
            <a:endParaRPr lang="en-GB" sz="1600">
              <a:solidFill>
                <a:schemeClr val="tx1">
                  <a:lumMod val="75000"/>
                  <a:lumOff val="25000"/>
                </a:schemeClr>
              </a:solidFill>
              <a:ea typeface="Calibri"/>
              <a:cs typeface="Calibri"/>
            </a:endParaRPr>
          </a:p>
          <a:p>
            <a:pPr marL="285750" indent="-285750">
              <a:spcAft>
                <a:spcPts val="1125"/>
              </a:spcAft>
              <a:buFont typeface="Arial"/>
              <a:buChar char="•"/>
            </a:pPr>
            <a:r>
              <a:rPr lang="en-GB" sz="1600" dirty="0">
                <a:solidFill>
                  <a:schemeClr val="tx1">
                    <a:lumMod val="75000"/>
                    <a:lumOff val="25000"/>
                  </a:schemeClr>
                </a:solidFill>
                <a:ea typeface="+mn-lt"/>
                <a:cs typeface="+mn-lt"/>
              </a:rPr>
              <a:t>In addition to medical aid being delivered to Ukraine, the NHS are also working with government to plan for how we can help by receiving people affected by the conflict, whether that is those who have had their treatment interrupted, have been injured or those who have become refugees. </a:t>
            </a:r>
            <a:endParaRPr lang="en-GB" sz="1600" dirty="0">
              <a:solidFill>
                <a:schemeClr val="tx1">
                  <a:lumMod val="75000"/>
                  <a:lumOff val="25000"/>
                </a:schemeClr>
              </a:solidFill>
              <a:ea typeface="Calibri"/>
              <a:cs typeface="Calibri"/>
            </a:endParaRPr>
          </a:p>
          <a:p>
            <a:pPr marL="285750" indent="-285750">
              <a:buFont typeface="Arial"/>
              <a:buChar char="•"/>
            </a:pPr>
            <a:r>
              <a:rPr lang="en-GB" sz="1600" dirty="0">
                <a:solidFill>
                  <a:schemeClr val="tx1">
                    <a:lumMod val="75000"/>
                    <a:lumOff val="25000"/>
                  </a:schemeClr>
                </a:solidFill>
                <a:ea typeface="+mn-lt"/>
                <a:cs typeface="+mn-lt"/>
              </a:rPr>
              <a:t>Rather than trying to contact Ukrainian or neighbouring authorities directly with offers of support, NHS organisations are asked to direct their contributions to</a:t>
            </a:r>
            <a:r>
              <a:rPr lang="en-GB" sz="1600" dirty="0">
                <a:ea typeface="+mn-lt"/>
                <a:cs typeface="+mn-lt"/>
              </a:rPr>
              <a:t> </a:t>
            </a:r>
            <a:r>
              <a:rPr lang="en-GB" sz="1600" dirty="0">
                <a:ea typeface="+mn-lt"/>
                <a:cs typeface="+mn-lt"/>
                <a:hlinkClick r:id="rId3"/>
              </a:rPr>
              <a:t>England.incident14@nhs.net</a:t>
            </a:r>
            <a:r>
              <a:rPr lang="en-GB" sz="1600" dirty="0">
                <a:ea typeface="+mn-lt"/>
                <a:cs typeface="+mn-lt"/>
              </a:rPr>
              <a:t>. </a:t>
            </a:r>
            <a:endParaRPr lang="en-GB" sz="1600" dirty="0">
              <a:ea typeface="Calibri"/>
              <a:cs typeface="Calibri"/>
            </a:endParaRPr>
          </a:p>
          <a:p>
            <a:pPr marL="285750" indent="-285750">
              <a:buFont typeface="Arial"/>
              <a:buChar char="•"/>
            </a:pPr>
            <a:endParaRPr lang="en-GB" sz="1600" dirty="0">
              <a:ea typeface="Calibri"/>
              <a:cs typeface="Calibri"/>
            </a:endParaRPr>
          </a:p>
          <a:p>
            <a:pPr marL="285750" indent="-285750">
              <a:buFont typeface="Arial"/>
              <a:buChar char="•"/>
            </a:pPr>
            <a:r>
              <a:rPr lang="en-GB" sz="1600" dirty="0">
                <a:solidFill>
                  <a:schemeClr val="tx1">
                    <a:lumMod val="75000"/>
                    <a:lumOff val="25000"/>
                  </a:schemeClr>
                </a:solidFill>
                <a:ea typeface="Calibri"/>
                <a:cs typeface="Calibri"/>
              </a:rPr>
              <a:t>The government has published further information on</a:t>
            </a:r>
            <a:r>
              <a:rPr lang="en-GB" sz="1600" dirty="0">
                <a:ea typeface="Calibri"/>
                <a:cs typeface="Calibri"/>
              </a:rPr>
              <a:t> </a:t>
            </a:r>
            <a:r>
              <a:rPr lang="en-GB" sz="1600" dirty="0">
                <a:ea typeface="Calibri"/>
                <a:cs typeface="Calibri"/>
                <a:hlinkClick r:id="rId4"/>
              </a:rPr>
              <a:t>how the public can help</a:t>
            </a:r>
            <a:r>
              <a:rPr lang="en-GB" sz="1600" dirty="0">
                <a:ea typeface="Calibri"/>
                <a:cs typeface="Calibri"/>
              </a:rPr>
              <a:t> </a:t>
            </a:r>
            <a:r>
              <a:rPr lang="en-GB" sz="1600" dirty="0">
                <a:solidFill>
                  <a:schemeClr val="tx1">
                    <a:lumMod val="75000"/>
                    <a:lumOff val="25000"/>
                  </a:schemeClr>
                </a:solidFill>
                <a:ea typeface="Calibri"/>
                <a:cs typeface="Calibri"/>
              </a:rPr>
              <a:t>with support for Ukraine, which includes details of the </a:t>
            </a:r>
            <a:r>
              <a:rPr lang="en-GB" sz="1600" dirty="0">
                <a:ea typeface="Calibri"/>
                <a:cs typeface="Calibri"/>
                <a:hlinkClick r:id="rId5"/>
              </a:rPr>
              <a:t>Disasters Emergency Committee</a:t>
            </a:r>
            <a:r>
              <a:rPr lang="en-GB" sz="1600" dirty="0">
                <a:ea typeface="Calibri"/>
                <a:cs typeface="Calibri"/>
              </a:rPr>
              <a:t>, </a:t>
            </a:r>
            <a:r>
              <a:rPr lang="en-GB" sz="1600" dirty="0">
                <a:solidFill>
                  <a:schemeClr val="tx1">
                    <a:lumMod val="75000"/>
                    <a:lumOff val="25000"/>
                  </a:schemeClr>
                </a:solidFill>
                <a:ea typeface="Calibri"/>
                <a:cs typeface="Calibri"/>
              </a:rPr>
              <a:t>a coalition of 15 leading UK charities, which has launched its collective appeal to provide emergency aid and rapid relief to civilians suffering during the conflict. </a:t>
            </a:r>
            <a:endParaRPr lang="en-GB" sz="1600" dirty="0">
              <a:solidFill>
                <a:schemeClr val="tx1">
                  <a:lumMod val="75000"/>
                  <a:lumOff val="25000"/>
                </a:schemeClr>
              </a:solidFill>
              <a:ea typeface="+mn-lt"/>
              <a:cs typeface="+mn-lt"/>
            </a:endParaRPr>
          </a:p>
          <a:p>
            <a:pPr marL="285750" indent="-285750">
              <a:spcAft>
                <a:spcPts val="1125"/>
              </a:spcAft>
              <a:buFont typeface="Arial"/>
              <a:buChar char="•"/>
            </a:pPr>
            <a:endParaRPr lang="en-GB" sz="1600" dirty="0">
              <a:solidFill>
                <a:schemeClr val="tx1">
                  <a:lumMod val="75000"/>
                  <a:lumOff val="25000"/>
                </a:schemeClr>
              </a:solidFill>
              <a:ea typeface="+mn-lt"/>
              <a:cs typeface="+mn-lt"/>
            </a:endParaRPr>
          </a:p>
          <a:p>
            <a:pPr marL="285750" indent="-285750">
              <a:spcAft>
                <a:spcPts val="1125"/>
              </a:spcAft>
              <a:buFont typeface="Arial"/>
              <a:buChar char="•"/>
            </a:pPr>
            <a:r>
              <a:rPr lang="en-GB" sz="1600" dirty="0">
                <a:solidFill>
                  <a:schemeClr val="tx1">
                    <a:lumMod val="75000"/>
                    <a:lumOff val="25000"/>
                  </a:schemeClr>
                </a:solidFill>
                <a:ea typeface="Times New Roman" panose="02020603050405020304" pitchFamily="18" charset="0"/>
              </a:rPr>
              <a:t>SWB also recently </a:t>
            </a:r>
            <a:r>
              <a:rPr lang="en-GB" sz="1600" dirty="0">
                <a:solidFill>
                  <a:schemeClr val="tx1">
                    <a:lumMod val="75000"/>
                    <a:lumOff val="25000"/>
                  </a:schemeClr>
                </a:solidFill>
                <a:effectLst/>
                <a:ea typeface="Times New Roman" panose="02020603050405020304" pitchFamily="18" charset="0"/>
              </a:rPr>
              <a:t>supported the collection of clothing and essentials co-ordinated by the cancer services team working with local charity</a:t>
            </a:r>
            <a:r>
              <a:rPr lang="en-GB" sz="1600" dirty="0">
                <a:solidFill>
                  <a:srgbClr val="333333"/>
                </a:solidFill>
                <a:effectLst/>
                <a:ea typeface="Times New Roman" panose="02020603050405020304" pitchFamily="18" charset="0"/>
              </a:rPr>
              <a:t> </a:t>
            </a:r>
            <a:r>
              <a:rPr lang="en-GB" sz="1600" dirty="0">
                <a:solidFill>
                  <a:srgbClr val="333333"/>
                </a:solidFill>
                <a:effectLst/>
                <a:ea typeface="Times New Roman" panose="02020603050405020304" pitchFamily="18" charset="0"/>
                <a:hlinkClick r:id="rId6"/>
              </a:rPr>
              <a:t>Bearded </a:t>
            </a:r>
            <a:r>
              <a:rPr lang="en-GB" sz="1600" dirty="0">
                <a:solidFill>
                  <a:srgbClr val="333333"/>
                </a:solidFill>
                <a:ea typeface="Times New Roman" panose="02020603050405020304" pitchFamily="18" charset="0"/>
                <a:hlinkClick r:id="rId6"/>
              </a:rPr>
              <a:t>B</a:t>
            </a:r>
            <a:r>
              <a:rPr lang="en-GB" sz="1600" dirty="0">
                <a:solidFill>
                  <a:srgbClr val="333333"/>
                </a:solidFill>
                <a:effectLst/>
                <a:ea typeface="Times New Roman" panose="02020603050405020304" pitchFamily="18" charset="0"/>
                <a:hlinkClick r:id="rId6"/>
              </a:rPr>
              <a:t>roz </a:t>
            </a:r>
            <a:r>
              <a:rPr lang="en-GB" sz="1600" dirty="0">
                <a:solidFill>
                  <a:schemeClr val="tx1">
                    <a:lumMod val="75000"/>
                    <a:lumOff val="25000"/>
                  </a:schemeClr>
                </a:solidFill>
                <a:effectLst/>
                <a:ea typeface="Times New Roman" panose="02020603050405020304" pitchFamily="18" charset="0"/>
              </a:rPr>
              <a:t>who arranged for items to be sent to Poland and neighbouring countries. Thank you for your contributions.</a:t>
            </a:r>
            <a:r>
              <a:rPr lang="en-GB" sz="1600" dirty="0">
                <a:solidFill>
                  <a:schemeClr val="tx1">
                    <a:lumMod val="75000"/>
                    <a:lumOff val="25000"/>
                  </a:schemeClr>
                </a:solidFill>
                <a:ea typeface="Times New Roman" panose="02020603050405020304" pitchFamily="18" charset="0"/>
              </a:rPr>
              <a:t> </a:t>
            </a:r>
            <a:r>
              <a:rPr lang="en-GB" sz="1600" dirty="0">
                <a:solidFill>
                  <a:schemeClr val="tx1">
                    <a:lumMod val="75000"/>
                    <a:lumOff val="25000"/>
                  </a:schemeClr>
                </a:solidFill>
                <a:ea typeface="+mn-lt"/>
                <a:cs typeface="+mn-lt"/>
              </a:rPr>
              <a:t>  </a:t>
            </a:r>
            <a:endParaRPr lang="en-GB" sz="1600">
              <a:solidFill>
                <a:schemeClr val="tx1">
                  <a:lumMod val="75000"/>
                  <a:lumOff val="25000"/>
                </a:schemeClr>
              </a:solidFill>
              <a:ea typeface="Calibri"/>
              <a:cs typeface="Calibri"/>
            </a:endParaRPr>
          </a:p>
          <a:p>
            <a:pPr marL="285750" indent="-285750" fontAlgn="base">
              <a:buFont typeface="Arial"/>
              <a:buChar char="•"/>
            </a:pPr>
            <a:endParaRPr lang="en-GB" sz="1400" dirty="0">
              <a:ea typeface="+mn-lt"/>
              <a:cs typeface="+mn-lt"/>
            </a:endParaRPr>
          </a:p>
          <a:p>
            <a:pPr fontAlgn="base">
              <a:spcAft>
                <a:spcPts val="1125"/>
              </a:spcAft>
            </a:pPr>
            <a:endParaRPr lang="en-GB" sz="1400" dirty="0">
              <a:effectLst/>
              <a:ea typeface="Times New Roman" panose="02020603050405020304" pitchFamily="18" charset="0"/>
            </a:endParaRPr>
          </a:p>
        </p:txBody>
      </p:sp>
      <p:pic>
        <p:nvPicPr>
          <p:cNvPr id="8" name="Picture 8">
            <a:extLst>
              <a:ext uri="{FF2B5EF4-FFF2-40B4-BE49-F238E27FC236}">
                <a16:creationId xmlns:a16="http://schemas.microsoft.com/office/drawing/2014/main" id="{5958761A-89F9-488F-8840-11969687FEED}"/>
              </a:ext>
            </a:extLst>
          </p:cNvPr>
          <p:cNvPicPr>
            <a:picLocks noChangeAspect="1"/>
          </p:cNvPicPr>
          <p:nvPr/>
        </p:nvPicPr>
        <p:blipFill>
          <a:blip r:embed="rId7"/>
          <a:stretch>
            <a:fillRect/>
          </a:stretch>
        </p:blipFill>
        <p:spPr>
          <a:xfrm>
            <a:off x="4948102" y="-210"/>
            <a:ext cx="1695773" cy="1101475"/>
          </a:xfrm>
          <a:prstGeom prst="rect">
            <a:avLst/>
          </a:prstGeom>
        </p:spPr>
      </p:pic>
    </p:spTree>
    <p:extLst>
      <p:ext uri="{BB962C8B-B14F-4D97-AF65-F5344CB8AC3E}">
        <p14:creationId xmlns:p14="http://schemas.microsoft.com/office/powerpoint/2010/main" val="67629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4376"/>
            <a:ext cx="4162422" cy="714842"/>
          </a:xfrm>
          <a:prstGeom prst="rect">
            <a:avLst/>
          </a:prstGeom>
        </p:spPr>
      </p:pic>
      <p:sp>
        <p:nvSpPr>
          <p:cNvPr id="5" name="Rectangle 4"/>
          <p:cNvSpPr/>
          <p:nvPr/>
        </p:nvSpPr>
        <p:spPr>
          <a:xfrm>
            <a:off x="87362" y="519259"/>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48132" y="474877"/>
            <a:ext cx="8769758" cy="7972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indent="0" algn="l">
              <a:buNone/>
            </a:pPr>
            <a:endParaRPr lang="en-GB" sz="3600" b="1" dirty="0">
              <a:solidFill>
                <a:schemeClr val="accent1">
                  <a:lumMod val="75000"/>
                </a:schemeClr>
              </a:solidFill>
            </a:endParaRPr>
          </a:p>
          <a:p>
            <a:pPr algn="l"/>
            <a:r>
              <a:rPr lang="en-GB" sz="2800" b="1" dirty="0" err="1">
                <a:solidFill>
                  <a:schemeClr val="accent1">
                    <a:lumMod val="75000"/>
                  </a:schemeClr>
                </a:solidFill>
              </a:rPr>
              <a:t>TeamTalk</a:t>
            </a:r>
            <a:r>
              <a:rPr lang="en-GB" sz="2800" b="1" dirty="0">
                <a:solidFill>
                  <a:schemeClr val="accent1">
                    <a:lumMod val="75000"/>
                  </a:schemeClr>
                </a:solidFill>
              </a:rPr>
              <a:t> Feedback Topic – supporting your teams </a:t>
            </a:r>
          </a:p>
          <a:p>
            <a:pPr algn="l"/>
            <a:r>
              <a:rPr lang="en-GB" sz="2800" b="1" dirty="0">
                <a:solidFill>
                  <a:schemeClr val="accent1">
                    <a:lumMod val="75000"/>
                  </a:schemeClr>
                </a:solidFill>
              </a:rPr>
              <a:t>with wellbeing</a:t>
            </a:r>
            <a:r>
              <a:rPr lang="en-GB" sz="2400" b="1" dirty="0">
                <a:solidFill>
                  <a:schemeClr val="accent1">
                    <a:lumMod val="75000"/>
                  </a:schemeClr>
                </a:solidFill>
              </a:rPr>
              <a:t>  </a:t>
            </a:r>
            <a:endParaRPr lang="en-GB" sz="2400" b="1" dirty="0">
              <a:solidFill>
                <a:schemeClr val="accent1">
                  <a:lumMod val="75000"/>
                </a:schemeClr>
              </a:solidFill>
              <a:cs typeface="Calibri"/>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2" name="TextBox 1">
            <a:extLst>
              <a:ext uri="{FF2B5EF4-FFF2-40B4-BE49-F238E27FC236}">
                <a16:creationId xmlns:a16="http://schemas.microsoft.com/office/drawing/2014/main" id="{3A9506CE-E974-4AB4-809C-509CBBB8D17F}"/>
              </a:ext>
            </a:extLst>
          </p:cNvPr>
          <p:cNvSpPr txBox="1"/>
          <p:nvPr/>
        </p:nvSpPr>
        <p:spPr>
          <a:xfrm>
            <a:off x="163562" y="1598114"/>
            <a:ext cx="8543925" cy="4739759"/>
          </a:xfrm>
          <a:prstGeom prst="rect">
            <a:avLst/>
          </a:prstGeom>
          <a:noFill/>
        </p:spPr>
        <p:txBody>
          <a:bodyPr wrap="square" lIns="91440" tIns="45720" rIns="91440" bIns="45720" rtlCol="0" anchor="t">
            <a:spAutoFit/>
          </a:bodyPr>
          <a:lstStyle/>
          <a:p>
            <a:r>
              <a:rPr lang="en-GB" dirty="0">
                <a:solidFill>
                  <a:schemeClr val="tx1">
                    <a:lumMod val="75000"/>
                    <a:lumOff val="25000"/>
                  </a:schemeClr>
                </a:solidFill>
              </a:rPr>
              <a:t>Thank you sending in your feedback. Feedback received this month is summarised below:</a:t>
            </a:r>
            <a:endParaRPr lang="en-GB" dirty="0">
              <a:solidFill>
                <a:schemeClr val="tx1">
                  <a:lumMod val="75000"/>
                  <a:lumOff val="25000"/>
                </a:schemeClr>
              </a:solidFill>
              <a:cs typeface="Calibri"/>
            </a:endParaRPr>
          </a:p>
          <a:p>
            <a:endParaRPr lang="en-GB" dirty="0">
              <a:solidFill>
                <a:schemeClr val="tx1">
                  <a:lumMod val="75000"/>
                  <a:lumOff val="25000"/>
                </a:schemeClr>
              </a:solidFill>
              <a:cs typeface="Calibri"/>
            </a:endParaRPr>
          </a:p>
          <a:p>
            <a:r>
              <a:rPr lang="en-GB" sz="1400" b="1" dirty="0">
                <a:solidFill>
                  <a:schemeClr val="tx1">
                    <a:lumMod val="75000"/>
                    <a:lumOff val="25000"/>
                  </a:schemeClr>
                </a:solidFill>
              </a:rPr>
              <a:t>Regularly take their statutory breaks </a:t>
            </a:r>
            <a:endParaRPr lang="en-GB" sz="1400" b="1" dirty="0">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cs typeface="Calibri"/>
              </a:rPr>
              <a:t>Teams should encourage colleagues to take their breaks and work together to release colleagues from their duties</a:t>
            </a:r>
          </a:p>
          <a:p>
            <a:pPr marL="285750" indent="-285750">
              <a:buFont typeface="Arial" panose="020B0604020202020204" pitchFamily="34" charset="0"/>
              <a:buChar char="•"/>
            </a:pPr>
            <a:r>
              <a:rPr lang="en-GB" sz="1400" dirty="0">
                <a:solidFill>
                  <a:schemeClr val="tx1">
                    <a:lumMod val="75000"/>
                    <a:lumOff val="25000"/>
                  </a:schemeClr>
                </a:solidFill>
                <a:cs typeface="Calibri"/>
              </a:rPr>
              <a:t>Colleagues need space to take their break away from patient and service areas</a:t>
            </a:r>
          </a:p>
          <a:p>
            <a:endParaRPr lang="en-GB" sz="1400" dirty="0">
              <a:solidFill>
                <a:schemeClr val="tx1">
                  <a:lumMod val="75000"/>
                  <a:lumOff val="25000"/>
                </a:schemeClr>
              </a:solidFill>
              <a:cs typeface="Calibri"/>
            </a:endParaRPr>
          </a:p>
          <a:p>
            <a:r>
              <a:rPr lang="en-GB" sz="1400" b="1" dirty="0">
                <a:solidFill>
                  <a:schemeClr val="tx1">
                    <a:lumMod val="75000"/>
                    <a:lumOff val="25000"/>
                  </a:schemeClr>
                </a:solidFill>
              </a:rPr>
              <a:t>Take their annual leave allowance </a:t>
            </a:r>
            <a:endParaRPr lang="en-GB" sz="1400" b="1" dirty="0">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rPr>
              <a:t>Colleagues should be enabled to discuss their leave requirements so that opportunities for leave can be fairly shared across the team, not a race to book</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rPr>
              <a:t>Develop duty templates to track leave preferences to support those with childcare / care commitments</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endParaRPr lang="en-GB" sz="1400" dirty="0">
              <a:solidFill>
                <a:schemeClr val="tx1">
                  <a:lumMod val="75000"/>
                  <a:lumOff val="25000"/>
                </a:schemeClr>
              </a:solidFill>
              <a:cs typeface="Calibri"/>
            </a:endParaRPr>
          </a:p>
          <a:p>
            <a:r>
              <a:rPr lang="en-GB" sz="1400" b="1" dirty="0">
                <a:solidFill>
                  <a:schemeClr val="tx1">
                    <a:lumMod val="75000"/>
                    <a:lumOff val="25000"/>
                  </a:schemeClr>
                </a:solidFill>
              </a:rPr>
              <a:t>Have time to access some of the wellbeing support available e.g. the wellbeing hubs? </a:t>
            </a:r>
            <a:endParaRPr lang="en-GB" sz="1400" b="1">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rPr>
              <a:t>Colleagues should allocate and book time for wellbeing, but some feel the travel to the hubs and added workload from downtime can add to stress levels</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rPr>
              <a:t>Colleagues keen to access services, but can services come to them? </a:t>
            </a:r>
            <a:endParaRPr lang="en-GB" sz="1400" dirty="0">
              <a:solidFill>
                <a:schemeClr val="tx1">
                  <a:lumMod val="75000"/>
                  <a:lumOff val="25000"/>
                </a:schemeClr>
              </a:solidFill>
              <a:cs typeface="Calibri"/>
            </a:endParaRPr>
          </a:p>
          <a:p>
            <a:endParaRPr lang="en-GB" sz="1400" dirty="0">
              <a:solidFill>
                <a:schemeClr val="tx1">
                  <a:lumMod val="75000"/>
                  <a:lumOff val="25000"/>
                </a:schemeClr>
              </a:solidFill>
              <a:cs typeface="Calibri"/>
            </a:endParaRPr>
          </a:p>
          <a:p>
            <a:r>
              <a:rPr lang="en-GB" sz="1400" b="1" dirty="0">
                <a:solidFill>
                  <a:schemeClr val="tx1">
                    <a:lumMod val="75000"/>
                    <a:lumOff val="25000"/>
                  </a:schemeClr>
                </a:solidFill>
              </a:rPr>
              <a:t>Have time to refresh and reflect as a team.</a:t>
            </a:r>
            <a:endParaRPr lang="en-GB" sz="1400" b="1">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rPr>
              <a:t>Encourage teams to socialise and have downtime from their duties, the teambuilding and atmosphere it generates boosts morale</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rPr>
              <a:t>Teambuilding opportunities we had over the summer were well received, will this be regular?</a:t>
            </a:r>
            <a:endParaRPr lang="en-GB" sz="1400" dirty="0">
              <a:solidFill>
                <a:schemeClr val="tx1">
                  <a:lumMod val="75000"/>
                  <a:lumOff val="25000"/>
                </a:schemeClr>
              </a:solidFill>
              <a:cs typeface="Calibri"/>
            </a:endParaRPr>
          </a:p>
        </p:txBody>
      </p:sp>
    </p:spTree>
    <p:extLst>
      <p:ext uri="{BB962C8B-B14F-4D97-AF65-F5344CB8AC3E}">
        <p14:creationId xmlns:p14="http://schemas.microsoft.com/office/powerpoint/2010/main" val="213375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11685" y="1089985"/>
            <a:ext cx="9034387" cy="746725"/>
          </a:xfrm>
        </p:spPr>
        <p:txBody>
          <a:bodyPr>
            <a:normAutofit/>
          </a:bodyPr>
          <a:lstStyle/>
          <a:p>
            <a:pPr marL="0" indent="0">
              <a:buNone/>
            </a:pPr>
            <a:r>
              <a:rPr lang="en-GB" sz="2800" b="1" dirty="0" err="1">
                <a:solidFill>
                  <a:schemeClr val="tx2"/>
                </a:solidFill>
              </a:rPr>
              <a:t>TeamTalk</a:t>
            </a:r>
            <a:r>
              <a:rPr lang="en-GB" sz="2800" b="1" dirty="0">
                <a:solidFill>
                  <a:schemeClr val="tx2"/>
                </a:solidFill>
              </a:rPr>
              <a:t> feedback topic: Supporting end of life patients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 y="-35492"/>
            <a:ext cx="5402424" cy="927796"/>
          </a:xfrm>
          <a:prstGeom prst="rect">
            <a:avLst/>
          </a:prstGeom>
        </p:spPr>
      </p:pic>
      <p:sp>
        <p:nvSpPr>
          <p:cNvPr id="5" name="Rectangle 4"/>
          <p:cNvSpPr/>
          <p:nvPr/>
        </p:nvSpPr>
        <p:spPr>
          <a:xfrm>
            <a:off x="237609" y="692249"/>
            <a:ext cx="1329210" cy="400110"/>
          </a:xfrm>
          <a:prstGeom prst="rect">
            <a:avLst/>
          </a:prstGeom>
        </p:spPr>
        <p:txBody>
          <a:bodyPr wrap="non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2" name="TextBox 1">
            <a:extLst>
              <a:ext uri="{FF2B5EF4-FFF2-40B4-BE49-F238E27FC236}">
                <a16:creationId xmlns:a16="http://schemas.microsoft.com/office/drawing/2014/main" id="{E179A3C9-4D01-4305-ACC5-58B31CC63C51}"/>
              </a:ext>
            </a:extLst>
          </p:cNvPr>
          <p:cNvSpPr txBox="1"/>
          <p:nvPr/>
        </p:nvSpPr>
        <p:spPr>
          <a:xfrm>
            <a:off x="171191" y="1573215"/>
            <a:ext cx="9563617" cy="5570756"/>
          </a:xfrm>
          <a:prstGeom prst="rect">
            <a:avLst/>
          </a:prstGeom>
          <a:noFill/>
        </p:spPr>
        <p:txBody>
          <a:bodyPr wrap="square" lIns="91440" tIns="45720" rIns="91440" bIns="45720" rtlCol="0" anchor="t">
            <a:spAutoFit/>
          </a:bodyPr>
          <a:lstStyle/>
          <a:p>
            <a:r>
              <a:rPr lang="en-GB" sz="1400" b="1" dirty="0">
                <a:solidFill>
                  <a:schemeClr val="tx1">
                    <a:lumMod val="75000"/>
                    <a:lumOff val="25000"/>
                  </a:schemeClr>
                </a:solidFill>
              </a:rPr>
              <a:t>The challenge</a:t>
            </a:r>
            <a:r>
              <a:rPr lang="en-GB" sz="1400" dirty="0">
                <a:solidFill>
                  <a:schemeClr val="tx1">
                    <a:lumMod val="75000"/>
                    <a:lumOff val="25000"/>
                  </a:schemeClr>
                </a:solidFill>
              </a:rPr>
              <a:t>: </a:t>
            </a:r>
          </a:p>
          <a:p>
            <a:pPr marL="285750" indent="-285750">
              <a:buFont typeface="Arial" panose="020B0604020202020204" pitchFamily="34" charset="0"/>
              <a:buChar char="•"/>
            </a:pPr>
            <a:r>
              <a:rPr lang="en-GB" sz="1400" dirty="0">
                <a:solidFill>
                  <a:schemeClr val="tx1">
                    <a:lumMod val="75000"/>
                    <a:lumOff val="25000"/>
                  </a:schemeClr>
                </a:solidFill>
              </a:rPr>
              <a:t>On national audits we perform below average in our end of life care delivery. A trust-wide quality improvement project has been underway for over a year to engage us all in developing quality resources to improve the consistency and standard of care at the end of life.</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rPr>
              <a:t>This was the Feb QIHD focus – thanks for taking part!</a:t>
            </a:r>
          </a:p>
          <a:p>
            <a:pPr marL="285750" indent="-285750">
              <a:buFont typeface="Arial" panose="020B0604020202020204" pitchFamily="34" charset="0"/>
              <a:buChar char="•"/>
            </a:pPr>
            <a:r>
              <a:rPr lang="en-GB" sz="1400" dirty="0">
                <a:solidFill>
                  <a:schemeClr val="tx1">
                    <a:lumMod val="75000"/>
                    <a:lumOff val="25000"/>
                  </a:schemeClr>
                </a:solidFill>
              </a:rPr>
              <a:t>It is all about early recognition, timely conversations, holistic assessments, documenting and sharing the bespoke goals and priorities of each patient.</a:t>
            </a:r>
          </a:p>
          <a:p>
            <a:r>
              <a:rPr lang="en-GB" sz="1400" b="1" dirty="0">
                <a:solidFill>
                  <a:schemeClr val="tx1">
                    <a:lumMod val="75000"/>
                    <a:lumOff val="25000"/>
                  </a:schemeClr>
                </a:solidFill>
              </a:rPr>
              <a:t>The resources: </a:t>
            </a:r>
            <a:r>
              <a:rPr lang="en-GB" sz="1400" dirty="0">
                <a:solidFill>
                  <a:schemeClr val="tx1">
                    <a:lumMod val="75000"/>
                    <a:lumOff val="25000"/>
                  </a:schemeClr>
                </a:solidFill>
              </a:rPr>
              <a:t>Reports / Education / Tools</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r>
              <a:rPr lang="en-GB" sz="1400" b="1" dirty="0">
                <a:solidFill>
                  <a:schemeClr val="tx1">
                    <a:lumMod val="75000"/>
                    <a:lumOff val="25000"/>
                  </a:schemeClr>
                </a:solidFill>
              </a:rPr>
              <a:t>Reports:</a:t>
            </a:r>
            <a:r>
              <a:rPr lang="en-GB" sz="1400" dirty="0">
                <a:solidFill>
                  <a:schemeClr val="tx1">
                    <a:lumMod val="75000"/>
                    <a:lumOff val="25000"/>
                  </a:schemeClr>
                </a:solidFill>
              </a:rPr>
              <a:t> A new dashboard of metrics for the trust and each ward area to allow self assessment of quality in end of life care delivery, to guide tailored quality improvement activity in each ward area - accessed via Connect.</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r>
              <a:rPr lang="en-GB" sz="1400" b="1" dirty="0">
                <a:solidFill>
                  <a:schemeClr val="tx1">
                    <a:lumMod val="75000"/>
                    <a:lumOff val="25000"/>
                  </a:schemeClr>
                </a:solidFill>
              </a:rPr>
              <a:t>Education: </a:t>
            </a:r>
            <a:r>
              <a:rPr lang="en-GB" sz="1400" dirty="0">
                <a:solidFill>
                  <a:schemeClr val="tx1">
                    <a:lumMod val="75000"/>
                    <a:lumOff val="25000"/>
                  </a:schemeClr>
                </a:solidFill>
              </a:rPr>
              <a:t>Range of new mandatory training modules soon to be released on ESR, alongside in-person training. These modules are already available via e-ELCA.</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r>
              <a:rPr lang="en-GB" sz="1400" b="1" dirty="0">
                <a:solidFill>
                  <a:schemeClr val="tx1">
                    <a:lumMod val="75000"/>
                    <a:lumOff val="25000"/>
                  </a:schemeClr>
                </a:solidFill>
              </a:rPr>
              <a:t>Tools: </a:t>
            </a:r>
            <a:r>
              <a:rPr lang="en-GB" sz="1400" dirty="0">
                <a:solidFill>
                  <a:schemeClr val="tx1">
                    <a:lumMod val="75000"/>
                    <a:lumOff val="25000"/>
                  </a:schemeClr>
                </a:solidFill>
              </a:rPr>
              <a:t>Supportive and Palliative Care Indicators Tool (SPICT) now available through Unity</a:t>
            </a:r>
            <a:endParaRPr lang="en-GB" sz="1400" dirty="0">
              <a:solidFill>
                <a:schemeClr val="tx1">
                  <a:lumMod val="75000"/>
                  <a:lumOff val="25000"/>
                </a:schemeClr>
              </a:solidFill>
              <a:cs typeface="Calibri"/>
            </a:endParaRPr>
          </a:p>
          <a:p>
            <a:pPr lvl="2"/>
            <a:r>
              <a:rPr lang="en-GB" sz="1400" b="1" dirty="0">
                <a:solidFill>
                  <a:schemeClr val="tx1">
                    <a:lumMod val="75000"/>
                    <a:lumOff val="25000"/>
                  </a:schemeClr>
                </a:solidFill>
              </a:rPr>
              <a:t>How to find it: </a:t>
            </a:r>
            <a:r>
              <a:rPr lang="en-GB" sz="1400" dirty="0">
                <a:solidFill>
                  <a:schemeClr val="tx1">
                    <a:lumMod val="75000"/>
                    <a:lumOff val="25000"/>
                  </a:schemeClr>
                </a:solidFill>
              </a:rPr>
              <a:t> On Unity: </a:t>
            </a:r>
            <a:r>
              <a:rPr lang="en-GB" sz="1400" dirty="0" err="1">
                <a:solidFill>
                  <a:schemeClr val="tx1">
                    <a:lumMod val="75000"/>
                    <a:lumOff val="25000"/>
                  </a:schemeClr>
                </a:solidFill>
              </a:rPr>
              <a:t>Adhoc</a:t>
            </a:r>
            <a:r>
              <a:rPr lang="en-GB" sz="1400" dirty="0">
                <a:solidFill>
                  <a:schemeClr val="tx1">
                    <a:lumMod val="75000"/>
                    <a:lumOff val="25000"/>
                  </a:schemeClr>
                </a:solidFill>
              </a:rPr>
              <a:t> &gt; Assessments &gt; SPICT (bottom on list of assessments)</a:t>
            </a:r>
          </a:p>
          <a:p>
            <a:pPr lvl="2"/>
            <a:r>
              <a:rPr lang="en-GB" sz="1400" dirty="0">
                <a:solidFill>
                  <a:schemeClr val="tx1">
                    <a:lumMod val="75000"/>
                    <a:lumOff val="25000"/>
                  </a:schemeClr>
                </a:solidFill>
              </a:rPr>
              <a:t>Validated tool to identify those who may need palliative care approach</a:t>
            </a:r>
          </a:p>
          <a:p>
            <a:pPr lvl="2"/>
            <a:r>
              <a:rPr lang="en-GB" sz="1400" dirty="0">
                <a:solidFill>
                  <a:schemeClr val="tx1">
                    <a:lumMod val="75000"/>
                    <a:lumOff val="25000"/>
                  </a:schemeClr>
                </a:solidFill>
              </a:rPr>
              <a:t>If patient identified as potentially in last 12 months of life, supportive care plan can be commenced</a:t>
            </a:r>
          </a:p>
          <a:p>
            <a:endParaRPr lang="en-GB" sz="1400" dirty="0">
              <a:solidFill>
                <a:schemeClr val="tx1">
                  <a:lumMod val="75000"/>
                  <a:lumOff val="25000"/>
                </a:schemeClr>
              </a:solidFill>
            </a:endParaRPr>
          </a:p>
          <a:p>
            <a:r>
              <a:rPr lang="en-GB" sz="1400" b="1" dirty="0">
                <a:solidFill>
                  <a:schemeClr val="tx1">
                    <a:lumMod val="75000"/>
                    <a:lumOff val="25000"/>
                  </a:schemeClr>
                </a:solidFill>
              </a:rPr>
              <a:t>The opportunity – this month please discuss within your teams:</a:t>
            </a:r>
          </a:p>
          <a:p>
            <a:pPr marL="285750" indent="-285750">
              <a:buFont typeface="Arial" panose="020B0604020202020204" pitchFamily="34" charset="0"/>
              <a:buChar char="•"/>
            </a:pPr>
            <a:r>
              <a:rPr lang="en-GB" sz="1400" dirty="0">
                <a:solidFill>
                  <a:schemeClr val="tx1">
                    <a:lumMod val="75000"/>
                    <a:lumOff val="25000"/>
                  </a:schemeClr>
                </a:solidFill>
              </a:rPr>
              <a:t>How can you develop end of life care in your department as an every day commitment?</a:t>
            </a:r>
            <a:endParaRPr lang="en-GB" sz="1400" dirty="0">
              <a:solidFill>
                <a:schemeClr val="tx1">
                  <a:lumMod val="75000"/>
                  <a:lumOff val="25000"/>
                </a:schemeClr>
              </a:solidFill>
              <a:cs typeface="Calibri"/>
            </a:endParaRPr>
          </a:p>
          <a:p>
            <a:pPr marL="285750" indent="-285750">
              <a:buFont typeface="Arial" panose="020B0604020202020204" pitchFamily="34" charset="0"/>
              <a:buChar char="•"/>
            </a:pPr>
            <a:r>
              <a:rPr lang="en-GB" sz="1400" dirty="0">
                <a:solidFill>
                  <a:schemeClr val="tx1">
                    <a:lumMod val="75000"/>
                    <a:lumOff val="25000"/>
                  </a:schemeClr>
                </a:solidFill>
              </a:rPr>
              <a:t>How will you utilise the above listed resources to improve end of life care in your department?</a:t>
            </a:r>
          </a:p>
          <a:p>
            <a:endParaRPr lang="en-GB" sz="1400" dirty="0">
              <a:solidFill>
                <a:schemeClr val="tx1">
                  <a:lumMod val="75000"/>
                  <a:lumOff val="25000"/>
                </a:schemeClr>
              </a:solidFill>
            </a:endParaRPr>
          </a:p>
          <a:p>
            <a:r>
              <a:rPr lang="en-GB" sz="1400" dirty="0">
                <a:solidFill>
                  <a:schemeClr val="tx1">
                    <a:lumMod val="75000"/>
                    <a:lumOff val="25000"/>
                  </a:schemeClr>
                </a:solidFill>
              </a:rPr>
              <a:t>Send your responses by 20 April to </a:t>
            </a:r>
            <a:r>
              <a:rPr lang="en-GB" sz="1400" dirty="0">
                <a:hlinkClick r:id="rId3"/>
              </a:rPr>
              <a:t>subtan.mahmood@nhs.net</a:t>
            </a:r>
            <a:r>
              <a:rPr lang="en-GB" sz="1400" dirty="0"/>
              <a:t> </a:t>
            </a:r>
            <a:endParaRPr lang="en-GB"/>
          </a:p>
          <a:p>
            <a:endParaRPr lang="en-GB" sz="1600" dirty="0"/>
          </a:p>
          <a:p>
            <a:endParaRPr lang="en-GB" sz="1600" dirty="0"/>
          </a:p>
          <a:p>
            <a:r>
              <a:rPr lang="en-GB" sz="1600" dirty="0"/>
              <a:t> </a:t>
            </a:r>
          </a:p>
        </p:txBody>
      </p:sp>
    </p:spTree>
    <p:extLst>
      <p:ext uri="{BB962C8B-B14F-4D97-AF65-F5344CB8AC3E}">
        <p14:creationId xmlns:p14="http://schemas.microsoft.com/office/powerpoint/2010/main" val="328992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28497" y="1628800"/>
            <a:ext cx="8915400" cy="4525963"/>
          </a:xfrm>
        </p:spPr>
        <p:txBody>
          <a:bodyPr/>
          <a:lstStyle/>
          <a:p>
            <a:pPr marL="0" indent="0" algn="ctr">
              <a:buNone/>
            </a:pPr>
            <a:endParaRPr lang="en-GB" dirty="0"/>
          </a:p>
          <a:p>
            <a:pPr marL="0" indent="0" algn="ctr">
              <a:buNone/>
            </a:pPr>
            <a:endParaRPr lang="en-GB" dirty="0"/>
          </a:p>
          <a:p>
            <a:pPr marL="0" indent="0" algn="ctr">
              <a:buNone/>
            </a:pPr>
            <a:r>
              <a:rPr lang="en-GB" sz="4400" b="1" dirty="0">
                <a:solidFill>
                  <a:schemeClr val="accent1">
                    <a:lumMod val="75000"/>
                  </a:schemeClr>
                </a:solidFill>
              </a:rPr>
              <a:t>Your questions answered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 y="0"/>
            <a:ext cx="5402424" cy="927796"/>
          </a:xfrm>
          <a:prstGeom prst="rect">
            <a:avLst/>
          </a:prstGeom>
        </p:spPr>
      </p:pic>
      <p:sp>
        <p:nvSpPr>
          <p:cNvPr id="5" name="Rectangle 4"/>
          <p:cNvSpPr/>
          <p:nvPr/>
        </p:nvSpPr>
        <p:spPr>
          <a:xfrm>
            <a:off x="237616" y="1084434"/>
            <a:ext cx="1329210" cy="400110"/>
          </a:xfrm>
          <a:prstGeom prst="rect">
            <a:avLst/>
          </a:prstGeom>
        </p:spPr>
        <p:txBody>
          <a:bodyPr wrap="none">
            <a:spAutoFit/>
          </a:bodyPr>
          <a:lstStyle/>
          <a:p>
            <a:r>
              <a:rPr lang="en-US" sz="2000" b="1" dirty="0">
                <a:solidFill>
                  <a:srgbClr val="4F81BD">
                    <a:lumMod val="75000"/>
                  </a:srgbClr>
                </a:solidFill>
              </a:rPr>
              <a:t>April 2022 </a:t>
            </a:r>
            <a:endParaRPr lang="en-GB" sz="2000" dirty="0">
              <a:solidFill>
                <a:prstClr val="black"/>
              </a:solidFill>
            </a:endParaRPr>
          </a:p>
        </p:txBody>
      </p:sp>
    </p:spTree>
    <p:extLst>
      <p:ext uri="{BB962C8B-B14F-4D97-AF65-F5344CB8AC3E}">
        <p14:creationId xmlns:p14="http://schemas.microsoft.com/office/powerpoint/2010/main" val="250682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4" y="131267"/>
            <a:ext cx="3381968" cy="580809"/>
          </a:xfrm>
          <a:prstGeom prst="rect">
            <a:avLst/>
          </a:prstGeom>
        </p:spPr>
      </p:pic>
      <p:sp>
        <p:nvSpPr>
          <p:cNvPr id="5" name="Rectangle 4"/>
          <p:cNvSpPr/>
          <p:nvPr/>
        </p:nvSpPr>
        <p:spPr>
          <a:xfrm>
            <a:off x="171849" y="705616"/>
            <a:ext cx="2404325" cy="342401"/>
          </a:xfrm>
          <a:prstGeom prst="rect">
            <a:avLst/>
          </a:prstGeom>
        </p:spPr>
        <p:txBody>
          <a:bodyPr wrap="square" lIns="91440" tIns="45720" rIns="91440" bIns="45720" anchor="t">
            <a:spAutoFit/>
          </a:bodyPr>
          <a:lstStyle/>
          <a:p>
            <a:r>
              <a:rPr lang="en-US" sz="1600" b="1" dirty="0">
                <a:solidFill>
                  <a:schemeClr val="tx2"/>
                </a:solidFill>
              </a:rPr>
              <a:t>April 2022</a:t>
            </a:r>
            <a:r>
              <a:rPr lang="en-US" sz="1600" b="1" dirty="0">
                <a:solidFill>
                  <a:srgbClr val="4F81BD"/>
                </a:solidFill>
              </a:rPr>
              <a:t> </a:t>
            </a:r>
            <a:endParaRPr lang="en-GB" sz="1625" dirty="0">
              <a:solidFill>
                <a:prstClr val="black"/>
              </a:solidFill>
            </a:endParaRPr>
          </a:p>
        </p:txBody>
      </p:sp>
      <p:sp>
        <p:nvSpPr>
          <p:cNvPr id="6" name="Title 1"/>
          <p:cNvSpPr txBox="1">
            <a:spLocks/>
          </p:cNvSpPr>
          <p:nvPr/>
        </p:nvSpPr>
        <p:spPr>
          <a:xfrm>
            <a:off x="-239763" y="960063"/>
            <a:ext cx="7313436" cy="564048"/>
          </a:xfrm>
          <a:prstGeom prst="rect">
            <a:avLst/>
          </a:prstGeom>
        </p:spPr>
        <p:txBody>
          <a:bodyPr vert="horz" lIns="74295" tIns="37148" rIns="74295" bIns="37148"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lnSpc>
                <a:spcPct val="115000"/>
              </a:lnSpc>
              <a:spcAft>
                <a:spcPts val="813"/>
              </a:spcAft>
            </a:pPr>
            <a:r>
              <a:rPr lang="en-GB" sz="2800" b="1" dirty="0">
                <a:solidFill>
                  <a:schemeClr val="tx2"/>
                </a:solidFill>
                <a:ea typeface="Calibri"/>
                <a:cs typeface="Times New Roman"/>
              </a:rPr>
              <a:t>Embedding our new strategy</a:t>
            </a:r>
            <a:r>
              <a:rPr lang="en-GB" sz="2900" b="1" dirty="0">
                <a:solidFill>
                  <a:schemeClr val="tx2"/>
                </a:solidFill>
                <a:ea typeface="Calibri"/>
                <a:cs typeface="Times New Roman"/>
              </a:rPr>
              <a:t> </a:t>
            </a:r>
            <a:endParaRPr lang="en-US" sz="2900">
              <a:solidFill>
                <a:schemeClr val="tx2"/>
              </a:solidFill>
              <a:ea typeface="Calibri"/>
            </a:endParaRPr>
          </a:p>
        </p:txBody>
      </p:sp>
      <p:sp>
        <p:nvSpPr>
          <p:cNvPr id="7" name="TextBox 6"/>
          <p:cNvSpPr txBox="1"/>
          <p:nvPr/>
        </p:nvSpPr>
        <p:spPr>
          <a:xfrm>
            <a:off x="6595070" y="3448406"/>
            <a:ext cx="2251027" cy="317459"/>
          </a:xfrm>
          <a:prstGeom prst="rect">
            <a:avLst/>
          </a:prstGeom>
          <a:noFill/>
        </p:spPr>
        <p:txBody>
          <a:bodyPr wrap="square" rtlCol="0">
            <a:spAutoFit/>
          </a:bodyPr>
          <a:lstStyle/>
          <a:p>
            <a:endParaRPr lang="en-GB" sz="1463">
              <a:solidFill>
                <a:prstClr val="black"/>
              </a:solidFill>
            </a:endParaRPr>
          </a:p>
        </p:txBody>
      </p:sp>
      <p:sp>
        <p:nvSpPr>
          <p:cNvPr id="2" name="TextBox 1"/>
          <p:cNvSpPr txBox="1"/>
          <p:nvPr/>
        </p:nvSpPr>
        <p:spPr>
          <a:xfrm>
            <a:off x="172516" y="1512981"/>
            <a:ext cx="4091264" cy="5051448"/>
          </a:xfrm>
          <a:prstGeom prst="rect">
            <a:avLst/>
          </a:prstGeom>
          <a:noFill/>
        </p:spPr>
        <p:txBody>
          <a:bodyPr wrap="square" lIns="74295" tIns="37148" rIns="74295" bIns="37148" rtlCol="0" anchor="t">
            <a:spAutoFit/>
          </a:bodyPr>
          <a:lstStyle/>
          <a:p>
            <a:r>
              <a:rPr lang="en-GB" sz="1400" dirty="0">
                <a:solidFill>
                  <a:schemeClr val="tx1">
                    <a:lumMod val="75000"/>
                    <a:lumOff val="25000"/>
                  </a:schemeClr>
                </a:solidFill>
                <a:ea typeface="+mn-lt"/>
                <a:cs typeface="+mn-lt"/>
              </a:rPr>
              <a:t>The strategy was approved at Trust Board at the beginning of February – it sets out our purpose and vision.</a:t>
            </a:r>
            <a:endParaRPr lang="en-GB" sz="1400">
              <a:solidFill>
                <a:schemeClr val="tx1">
                  <a:lumMod val="75000"/>
                  <a:lumOff val="25000"/>
                </a:schemeClr>
              </a:solidFill>
              <a:ea typeface="Calibri"/>
              <a:cs typeface="Calibri"/>
            </a:endParaRPr>
          </a:p>
          <a:p>
            <a:endParaRPr lang="en-GB" sz="1400" dirty="0">
              <a:solidFill>
                <a:schemeClr val="tx1">
                  <a:lumMod val="75000"/>
                  <a:lumOff val="25000"/>
                </a:schemeClr>
              </a:solidFill>
              <a:ea typeface="+mn-lt"/>
              <a:cs typeface="+mn-lt"/>
            </a:endParaRPr>
          </a:p>
          <a:p>
            <a:r>
              <a:rPr lang="en-GB" sz="1400" dirty="0">
                <a:solidFill>
                  <a:schemeClr val="tx1">
                    <a:lumMod val="75000"/>
                    <a:lumOff val="25000"/>
                  </a:schemeClr>
                </a:solidFill>
                <a:ea typeface="+mn-lt"/>
                <a:cs typeface="+mn-lt"/>
              </a:rPr>
              <a:t>Our three strategic objectives have been confirmed as: </a:t>
            </a:r>
            <a:endParaRPr lang="en-GB" sz="1400">
              <a:solidFill>
                <a:schemeClr val="tx1">
                  <a:lumMod val="75000"/>
                  <a:lumOff val="25000"/>
                </a:schemeClr>
              </a:solidFill>
              <a:ea typeface="Calibri"/>
              <a:cs typeface="Calibri"/>
            </a:endParaRPr>
          </a:p>
          <a:p>
            <a:pPr marL="603250" lvl="1" indent="-231775">
              <a:buFont typeface="Arial"/>
              <a:buChar char="•"/>
            </a:pPr>
            <a:r>
              <a:rPr lang="en-GB" sz="1400" dirty="0">
                <a:solidFill>
                  <a:schemeClr val="tx1">
                    <a:lumMod val="75000"/>
                    <a:lumOff val="25000"/>
                  </a:schemeClr>
                </a:solidFill>
                <a:ea typeface="+mn-lt"/>
                <a:cs typeface="+mn-lt"/>
              </a:rPr>
              <a:t>Patients - </a:t>
            </a:r>
            <a:r>
              <a:rPr lang="en-GB" sz="1400" b="1" i="1" dirty="0">
                <a:solidFill>
                  <a:schemeClr val="tx1">
                    <a:lumMod val="75000"/>
                    <a:lumOff val="25000"/>
                  </a:schemeClr>
                </a:solidFill>
                <a:ea typeface="+mn-lt"/>
                <a:cs typeface="+mn-lt"/>
              </a:rPr>
              <a:t>To be good or outstanding in everything we do  </a:t>
            </a:r>
            <a:endParaRPr lang="en-GB" sz="1400" dirty="0">
              <a:solidFill>
                <a:schemeClr val="tx1">
                  <a:lumMod val="75000"/>
                  <a:lumOff val="25000"/>
                </a:schemeClr>
              </a:solidFill>
              <a:ea typeface="+mn-lt"/>
              <a:cs typeface="+mn-lt"/>
            </a:endParaRPr>
          </a:p>
          <a:p>
            <a:pPr marL="603250" lvl="1" indent="-231775">
              <a:buFont typeface="Arial,Sans-Serif"/>
              <a:buChar char="•"/>
            </a:pPr>
            <a:r>
              <a:rPr lang="en-GB" sz="1400" dirty="0">
                <a:solidFill>
                  <a:schemeClr val="tx1">
                    <a:lumMod val="75000"/>
                    <a:lumOff val="25000"/>
                  </a:schemeClr>
                </a:solidFill>
                <a:ea typeface="+mn-lt"/>
                <a:cs typeface="+mn-lt"/>
              </a:rPr>
              <a:t>Population - </a:t>
            </a:r>
            <a:r>
              <a:rPr lang="en-GB" sz="1400" b="1" i="1" dirty="0">
                <a:solidFill>
                  <a:schemeClr val="tx1">
                    <a:lumMod val="75000"/>
                    <a:lumOff val="25000"/>
                  </a:schemeClr>
                </a:solidFill>
                <a:ea typeface="+mn-lt"/>
                <a:cs typeface="+mn-lt"/>
              </a:rPr>
              <a:t>To work seamlessly with our partners to improve lives </a:t>
            </a:r>
            <a:endParaRPr lang="en-GB" sz="1400" dirty="0">
              <a:solidFill>
                <a:schemeClr val="tx1">
                  <a:lumMod val="75000"/>
                  <a:lumOff val="25000"/>
                </a:schemeClr>
              </a:solidFill>
              <a:ea typeface="+mn-lt"/>
              <a:cs typeface="+mn-lt"/>
            </a:endParaRPr>
          </a:p>
          <a:p>
            <a:pPr marL="603250" lvl="1" indent="-231775">
              <a:buFont typeface="Arial,Sans-Serif"/>
              <a:buChar char="•"/>
            </a:pPr>
            <a:r>
              <a:rPr lang="en-GB" sz="1400" dirty="0">
                <a:solidFill>
                  <a:schemeClr val="tx1">
                    <a:lumMod val="75000"/>
                    <a:lumOff val="25000"/>
                  </a:schemeClr>
                </a:solidFill>
                <a:ea typeface="+mn-lt"/>
                <a:cs typeface="+mn-lt"/>
              </a:rPr>
              <a:t>People - </a:t>
            </a:r>
            <a:r>
              <a:rPr lang="en-GB" sz="1400" b="1" i="1" dirty="0">
                <a:solidFill>
                  <a:schemeClr val="tx1">
                    <a:lumMod val="75000"/>
                    <a:lumOff val="25000"/>
                  </a:schemeClr>
                </a:solidFill>
                <a:ea typeface="+mn-lt"/>
                <a:cs typeface="+mn-lt"/>
              </a:rPr>
              <a:t>To cultivate and sustain happy, productive and engaged staff </a:t>
            </a:r>
            <a:endParaRPr lang="en-GB" sz="1400" dirty="0">
              <a:solidFill>
                <a:schemeClr val="tx1">
                  <a:lumMod val="75000"/>
                  <a:lumOff val="25000"/>
                </a:schemeClr>
              </a:solidFill>
              <a:ea typeface="+mn-lt"/>
              <a:cs typeface="+mn-lt"/>
            </a:endParaRPr>
          </a:p>
          <a:p>
            <a:pPr marL="603250" lvl="1" indent="-231775">
              <a:buFont typeface="Arial"/>
              <a:buChar char="•"/>
            </a:pPr>
            <a:endParaRPr lang="en-GB" sz="1400" b="1" i="1" dirty="0">
              <a:solidFill>
                <a:schemeClr val="tx1">
                  <a:lumMod val="75000"/>
                  <a:lumOff val="25000"/>
                </a:schemeClr>
              </a:solidFill>
              <a:ea typeface="+mn-lt"/>
              <a:cs typeface="+mn-lt"/>
            </a:endParaRPr>
          </a:p>
          <a:p>
            <a:pPr marL="231775" indent="-231775">
              <a:buFont typeface="Arial"/>
              <a:buChar char="•"/>
            </a:pPr>
            <a:r>
              <a:rPr lang="en-GB" sz="1400" dirty="0">
                <a:solidFill>
                  <a:schemeClr val="tx1">
                    <a:lumMod val="75000"/>
                    <a:lumOff val="25000"/>
                  </a:schemeClr>
                </a:solidFill>
                <a:ea typeface="+mn-lt"/>
                <a:cs typeface="+mn-lt"/>
              </a:rPr>
              <a:t>We will be sharing more information about the strategy over the next few weeks with staff and external organisations, as well as share with patients and the public. </a:t>
            </a:r>
          </a:p>
          <a:p>
            <a:endParaRPr lang="en-GB" sz="1400" dirty="0">
              <a:solidFill>
                <a:schemeClr val="tx1">
                  <a:lumMod val="75000"/>
                  <a:lumOff val="25000"/>
                </a:schemeClr>
              </a:solidFill>
              <a:ea typeface="+mn-lt"/>
              <a:cs typeface="+mn-lt"/>
            </a:endParaRPr>
          </a:p>
          <a:p>
            <a:pPr marL="231775" indent="-231775">
              <a:buFont typeface="Arial"/>
              <a:buChar char="•"/>
            </a:pPr>
            <a:r>
              <a:rPr lang="en-GB" sz="1400" dirty="0">
                <a:solidFill>
                  <a:schemeClr val="tx1">
                    <a:lumMod val="75000"/>
                    <a:lumOff val="25000"/>
                  </a:schemeClr>
                </a:solidFill>
                <a:ea typeface="+mn-lt"/>
                <a:cs typeface="+mn-lt"/>
              </a:rPr>
              <a:t>We will be asking you all to consider how you contribute to the three strategic objectives and</a:t>
            </a:r>
            <a:r>
              <a:rPr lang="en-GB" dirty="0">
                <a:solidFill>
                  <a:schemeClr val="tx1">
                    <a:lumMod val="75000"/>
                    <a:lumOff val="25000"/>
                  </a:schemeClr>
                </a:solidFill>
                <a:ea typeface="+mn-lt"/>
                <a:cs typeface="+mn-lt"/>
              </a:rPr>
              <a:t> </a:t>
            </a:r>
            <a:r>
              <a:rPr lang="en-GB" sz="1400" dirty="0">
                <a:solidFill>
                  <a:schemeClr val="tx1">
                    <a:lumMod val="75000"/>
                    <a:lumOff val="25000"/>
                  </a:schemeClr>
                </a:solidFill>
                <a:ea typeface="+mn-lt"/>
                <a:cs typeface="+mn-lt"/>
              </a:rPr>
              <a:t>asking all teams to identify this in their planning and objective setting for the year ahead. </a:t>
            </a:r>
            <a:endParaRPr lang="en-GB" sz="1400" dirty="0">
              <a:solidFill>
                <a:schemeClr val="tx1">
                  <a:lumMod val="75000"/>
                  <a:lumOff val="25000"/>
                </a:schemeClr>
              </a:solidFill>
              <a:ea typeface="Calibri"/>
              <a:cs typeface="Calibri"/>
            </a:endParaRPr>
          </a:p>
          <a:p>
            <a:pPr marL="365760">
              <a:spcAft>
                <a:spcPts val="813"/>
              </a:spcAft>
            </a:pPr>
            <a:endParaRPr lang="en-GB" sz="1138" dirty="0">
              <a:ea typeface="Calibri"/>
              <a:cs typeface="Calibri"/>
            </a:endParaRPr>
          </a:p>
        </p:txBody>
      </p:sp>
      <p:pic>
        <p:nvPicPr>
          <p:cNvPr id="8" name="Picture 7" descr="Graphical user interface, text&#10;&#10;Description automatically generated">
            <a:extLst>
              <a:ext uri="{FF2B5EF4-FFF2-40B4-BE49-F238E27FC236}">
                <a16:creationId xmlns:a16="http://schemas.microsoft.com/office/drawing/2014/main" id="{40D01F92-A1F0-4B76-BC88-927E4B744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602" y="1143103"/>
            <a:ext cx="4851216" cy="5196971"/>
          </a:xfrm>
          <a:prstGeom prst="rect">
            <a:avLst/>
          </a:prstGeom>
        </p:spPr>
      </p:pic>
    </p:spTree>
    <p:extLst>
      <p:ext uri="{BB962C8B-B14F-4D97-AF65-F5344CB8AC3E}">
        <p14:creationId xmlns:p14="http://schemas.microsoft.com/office/powerpoint/2010/main" val="412364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720" y="2855171"/>
            <a:ext cx="6355533" cy="1291319"/>
          </a:xfrm>
        </p:spPr>
        <p:txBody>
          <a:bodyPr>
            <a:noAutofit/>
          </a:bodyPr>
          <a:lstStyle/>
          <a:p>
            <a:r>
              <a:rPr lang="en-GB" b="1" dirty="0">
                <a:solidFill>
                  <a:schemeClr val="accent1">
                    <a:lumMod val="75000"/>
                  </a:schemeClr>
                </a:solidFill>
                <a:cs typeface="Arial" panose="020B0604020202020204" pitchFamily="34" charset="0"/>
              </a:rPr>
              <a:t>Patients</a:t>
            </a:r>
            <a:br>
              <a:rPr lang="en-GB" b="1" dirty="0">
                <a:solidFill>
                  <a:schemeClr val="accent1">
                    <a:lumMod val="75000"/>
                  </a:schemeClr>
                </a:solidFill>
                <a:cs typeface="Arial" panose="020B0604020202020204" pitchFamily="34" charset="0"/>
              </a:rPr>
            </a:br>
            <a:r>
              <a:rPr lang="en-GB" sz="2000" b="1" i="1" dirty="0">
                <a:solidFill>
                  <a:schemeClr val="accent1">
                    <a:lumMod val="75000"/>
                  </a:schemeClr>
                </a:solidFill>
                <a:cs typeface="Arial" panose="020B0604020202020204" pitchFamily="34" charset="0"/>
              </a:rPr>
              <a:t>To be good or outstanding in everything we do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 y="34950"/>
            <a:ext cx="4677209" cy="803250"/>
          </a:xfrm>
          <a:prstGeom prst="rect">
            <a:avLst/>
          </a:prstGeom>
        </p:spPr>
      </p:pic>
      <p:sp>
        <p:nvSpPr>
          <p:cNvPr id="6" name="Rectangle 5"/>
          <p:cNvSpPr/>
          <p:nvPr/>
        </p:nvSpPr>
        <p:spPr>
          <a:xfrm>
            <a:off x="185923" y="863337"/>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Tree>
    <p:extLst>
      <p:ext uri="{BB962C8B-B14F-4D97-AF65-F5344CB8AC3E}">
        <p14:creationId xmlns:p14="http://schemas.microsoft.com/office/powerpoint/2010/main" val="177534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1689" y="1100078"/>
            <a:ext cx="8670198" cy="6698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tx2"/>
                </a:solidFill>
              </a:rPr>
              <a:t>COVID-19: Latest dashboard</a:t>
            </a:r>
            <a:endParaRPr lang="en-GB" sz="2800" b="1" dirty="0">
              <a:solidFill>
                <a:schemeClr val="tx2"/>
              </a:solidFill>
              <a:highlight>
                <a:srgbClr val="FFFF00"/>
              </a:highligh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 y="-1"/>
            <a:ext cx="4219375" cy="724623"/>
          </a:xfrm>
          <a:prstGeom prst="rect">
            <a:avLst/>
          </a:prstGeom>
        </p:spPr>
      </p:pic>
      <p:sp>
        <p:nvSpPr>
          <p:cNvPr id="6" name="Rectangle 5"/>
          <p:cNvSpPr/>
          <p:nvPr/>
        </p:nvSpPr>
        <p:spPr>
          <a:xfrm>
            <a:off x="211715" y="659327"/>
            <a:ext cx="2959169" cy="400110"/>
          </a:xfrm>
          <a:prstGeom prst="rect">
            <a:avLst/>
          </a:prstGeom>
        </p:spPr>
        <p:txBody>
          <a:bodyPr wrap="square">
            <a:spAutoFit/>
          </a:bodyPr>
          <a:lstStyle/>
          <a:p>
            <a:r>
              <a:rPr lang="en-US" sz="2000" b="1" dirty="0">
                <a:solidFill>
                  <a:srgbClr val="4F81BD">
                    <a:lumMod val="75000"/>
                  </a:srgbClr>
                </a:solidFill>
              </a:rPr>
              <a:t>April 2022</a:t>
            </a:r>
            <a:endParaRPr lang="en-GB" sz="2000" dirty="0">
              <a:solidFill>
                <a:prstClr val="black"/>
              </a:solidFill>
            </a:endParaRPr>
          </a:p>
        </p:txBody>
      </p:sp>
      <p:sp>
        <p:nvSpPr>
          <p:cNvPr id="2" name="TextBox 1"/>
          <p:cNvSpPr txBox="1"/>
          <p:nvPr/>
        </p:nvSpPr>
        <p:spPr>
          <a:xfrm>
            <a:off x="211690" y="6113580"/>
            <a:ext cx="9694285" cy="338554"/>
          </a:xfrm>
          <a:prstGeom prst="rect">
            <a:avLst/>
          </a:prstGeom>
          <a:noFill/>
        </p:spPr>
        <p:txBody>
          <a:bodyPr wrap="square" lIns="91440" tIns="45720" rIns="91440" bIns="45720" rtlCol="0" anchor="t">
            <a:spAutoFit/>
          </a:bodyPr>
          <a:lstStyle/>
          <a:p>
            <a:r>
              <a:rPr lang="en-GB" sz="1600" b="1" dirty="0">
                <a:solidFill>
                  <a:schemeClr val="tx1">
                    <a:lumMod val="75000"/>
                    <a:lumOff val="25000"/>
                  </a:schemeClr>
                </a:solidFill>
              </a:rPr>
              <a:t>This shows the trend of current inpatients and those marked with primary diagnosis as C19 </a:t>
            </a:r>
            <a:endParaRPr lang="en-GB" sz="1600" b="1" dirty="0">
              <a:solidFill>
                <a:schemeClr val="tx1">
                  <a:lumMod val="75000"/>
                  <a:lumOff val="25000"/>
                </a:schemeClr>
              </a:solidFill>
              <a:cs typeface="Calibri"/>
            </a:endParaRPr>
          </a:p>
        </p:txBody>
      </p:sp>
      <p:pic>
        <p:nvPicPr>
          <p:cNvPr id="8" name="Picture 8" descr="Chart, bar chart&#10;&#10;Description automatically generated">
            <a:extLst>
              <a:ext uri="{FF2B5EF4-FFF2-40B4-BE49-F238E27FC236}">
                <a16:creationId xmlns:a16="http://schemas.microsoft.com/office/drawing/2014/main" id="{126D8751-C485-447C-9171-C82B47085DCA}"/>
              </a:ext>
            </a:extLst>
          </p:cNvPr>
          <p:cNvPicPr>
            <a:picLocks noChangeAspect="1"/>
          </p:cNvPicPr>
          <p:nvPr/>
        </p:nvPicPr>
        <p:blipFill>
          <a:blip r:embed="rId3"/>
          <a:stretch>
            <a:fillRect/>
          </a:stretch>
        </p:blipFill>
        <p:spPr>
          <a:xfrm>
            <a:off x="278432" y="1826021"/>
            <a:ext cx="9345637" cy="3981940"/>
          </a:xfrm>
          <a:prstGeom prst="rect">
            <a:avLst/>
          </a:prstGeom>
        </p:spPr>
      </p:pic>
    </p:spTree>
    <p:extLst>
      <p:ext uri="{BB962C8B-B14F-4D97-AF65-F5344CB8AC3E}">
        <p14:creationId xmlns:p14="http://schemas.microsoft.com/office/powerpoint/2010/main" val="328165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4"/>
            <a:ext cx="4162422" cy="714842"/>
          </a:xfrm>
          <a:prstGeom prst="rect">
            <a:avLst/>
          </a:prstGeom>
        </p:spPr>
      </p:pic>
      <p:sp>
        <p:nvSpPr>
          <p:cNvPr id="5" name="Rectangle 4"/>
          <p:cNvSpPr/>
          <p:nvPr/>
        </p:nvSpPr>
        <p:spPr>
          <a:xfrm>
            <a:off x="128666" y="613636"/>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65703" y="1013746"/>
            <a:ext cx="8497458" cy="8468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1000"/>
              </a:spcAft>
            </a:pPr>
            <a:r>
              <a:rPr lang="en-GB" sz="3200" b="1" dirty="0">
                <a:solidFill>
                  <a:schemeClr val="tx2"/>
                </a:solidFill>
                <a:effectLst/>
                <a:ea typeface="Calibri"/>
                <a:cs typeface="Times New Roman"/>
              </a:rPr>
              <a:t>General visiting entry restrictions eased – LFT only required in maternity</a:t>
            </a:r>
            <a:r>
              <a:rPr lang="en-GB" sz="3200" b="1" dirty="0">
                <a:solidFill>
                  <a:schemeClr val="tx2"/>
                </a:solidFill>
                <a:ea typeface="Calibri"/>
                <a:cs typeface="Times New Roman"/>
              </a:rPr>
              <a:t> </a:t>
            </a:r>
            <a:endParaRPr lang="en-GB" sz="2800" dirty="0">
              <a:solidFill>
                <a:schemeClr val="tx2"/>
              </a:solidFill>
              <a:effectLst/>
              <a:ea typeface="Calibri" panose="020F0502020204030204" pitchFamily="34" charset="0"/>
              <a:cs typeface="Times New Roman" panose="02020603050405020304" pitchFamily="18" charset="0"/>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8" name="TextBox 7"/>
          <p:cNvSpPr txBox="1"/>
          <p:nvPr/>
        </p:nvSpPr>
        <p:spPr>
          <a:xfrm>
            <a:off x="182484" y="1857637"/>
            <a:ext cx="9552876" cy="4534575"/>
          </a:xfrm>
          <a:prstGeom prst="rect">
            <a:avLst/>
          </a:prstGeom>
          <a:noFill/>
        </p:spPr>
        <p:txBody>
          <a:bodyPr wrap="square" lIns="91440" tIns="45720" rIns="91440" bIns="45720" rtlCol="0" anchor="t">
            <a:spAutoFit/>
          </a:bodyPr>
          <a:lstStyle/>
          <a:p>
            <a:pPr marL="285750" indent="-285750">
              <a:buFont typeface="Arial"/>
              <a:buChar char="•"/>
            </a:pPr>
            <a:endParaRPr lang="en-GB" sz="2800" dirty="0">
              <a:solidFill>
                <a:schemeClr val="tx1">
                  <a:lumMod val="75000"/>
                  <a:lumOff val="25000"/>
                </a:schemeClr>
              </a:solidFill>
              <a:ea typeface="Calibri"/>
              <a:cs typeface="Calibri"/>
            </a:endParaRPr>
          </a:p>
          <a:p>
            <a:pPr marL="342900" indent="-342900">
              <a:buFont typeface="Symbol" panose="05050102010706020507" pitchFamily="18" charset="2"/>
              <a:buChar char=""/>
            </a:pPr>
            <a:r>
              <a:rPr lang="en-GB" sz="2400" dirty="0">
                <a:solidFill>
                  <a:schemeClr val="tx1">
                    <a:lumMod val="75000"/>
                    <a:lumOff val="25000"/>
                  </a:schemeClr>
                </a:solidFill>
                <a:effectLst/>
                <a:ea typeface="Calibri"/>
                <a:cs typeface="Times New Roman"/>
              </a:rPr>
              <a:t>General visiting restrictions have been </a:t>
            </a:r>
            <a:r>
              <a:rPr lang="en-GB" sz="2400" dirty="0">
                <a:solidFill>
                  <a:schemeClr val="tx1">
                    <a:lumMod val="75000"/>
                    <a:lumOff val="25000"/>
                  </a:schemeClr>
                </a:solidFill>
                <a:ea typeface="Calibri"/>
                <a:cs typeface="Times New Roman"/>
              </a:rPr>
              <a:t>eased </a:t>
            </a:r>
            <a:r>
              <a:rPr lang="en-GB" sz="2400" dirty="0">
                <a:solidFill>
                  <a:schemeClr val="tx1">
                    <a:lumMod val="75000"/>
                    <a:lumOff val="25000"/>
                  </a:schemeClr>
                </a:solidFill>
                <a:effectLst/>
                <a:ea typeface="Calibri"/>
                <a:cs typeface="Times New Roman"/>
              </a:rPr>
              <a:t>to remove the need for visitors to inpatient areas to show evidence of a negative lateral flow.</a:t>
            </a:r>
            <a:r>
              <a:rPr lang="en-GB" sz="2400" dirty="0">
                <a:solidFill>
                  <a:schemeClr val="tx1">
                    <a:lumMod val="75000"/>
                    <a:lumOff val="25000"/>
                  </a:schemeClr>
                </a:solidFill>
                <a:ea typeface="Calibri"/>
                <a:cs typeface="Times New Roman"/>
              </a:rPr>
              <a:t> </a:t>
            </a:r>
            <a:endParaRPr lang="en-GB" sz="2400">
              <a:solidFill>
                <a:schemeClr val="tx1">
                  <a:lumMod val="75000"/>
                  <a:lumOff val="25000"/>
                </a:schemeClr>
              </a:solidFill>
              <a:effectLst/>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sz="2400" dirty="0">
                <a:solidFill>
                  <a:schemeClr val="tx1">
                    <a:lumMod val="75000"/>
                    <a:lumOff val="25000"/>
                  </a:schemeClr>
                </a:solidFill>
                <a:effectLst/>
                <a:ea typeface="Calibri"/>
                <a:cs typeface="Times New Roman"/>
              </a:rPr>
              <a:t>All visits must be booked in advance by telephoning the ward to allow wards to limit the number of visitors on a ward/bay at any one time.</a:t>
            </a:r>
            <a:r>
              <a:rPr lang="en-GB" sz="2400" dirty="0">
                <a:solidFill>
                  <a:schemeClr val="tx1">
                    <a:lumMod val="75000"/>
                    <a:lumOff val="25000"/>
                  </a:schemeClr>
                </a:solidFill>
                <a:ea typeface="Calibri"/>
                <a:cs typeface="Times New Roman"/>
              </a:rPr>
              <a:t> </a:t>
            </a:r>
            <a:endParaRPr lang="en-GB" sz="2400" dirty="0">
              <a:solidFill>
                <a:schemeClr val="tx1">
                  <a:lumMod val="75000"/>
                  <a:lumOff val="25000"/>
                </a:schemeClr>
              </a:solidFill>
              <a:ea typeface="+mn-lt"/>
              <a:cs typeface="Times New Roman"/>
            </a:endParaRPr>
          </a:p>
          <a:p>
            <a:endParaRPr lang="en-GB" sz="2400" dirty="0">
              <a:solidFill>
                <a:schemeClr val="tx1">
                  <a:lumMod val="75000"/>
                  <a:lumOff val="25000"/>
                </a:schemeClr>
              </a:solidFill>
              <a:ea typeface="+mn-lt"/>
              <a:cs typeface="Times New Roman"/>
            </a:endParaRPr>
          </a:p>
          <a:p>
            <a:pPr>
              <a:spcAft>
                <a:spcPts val="1000"/>
              </a:spcAft>
            </a:pPr>
            <a:r>
              <a:rPr lang="en-GB" sz="2400" dirty="0">
                <a:solidFill>
                  <a:schemeClr val="tx1">
                    <a:lumMod val="75000"/>
                    <a:lumOff val="25000"/>
                  </a:schemeClr>
                </a:solidFill>
                <a:ea typeface="+mn-lt"/>
                <a:cs typeface="+mn-lt"/>
              </a:rPr>
              <a:t>We will review visiting arrangements weekly based on a risk assessment taking into account COVID-19 case rates in the community and numbers of COVID-19 cases in our hospitals.</a:t>
            </a:r>
            <a:endParaRPr lang="en-GB" sz="2400" dirty="0">
              <a:solidFill>
                <a:schemeClr val="tx1">
                  <a:lumMod val="75000"/>
                  <a:lumOff val="25000"/>
                </a:schemeClr>
              </a:solidFill>
              <a:ea typeface="Calibri"/>
              <a:cs typeface="Calibri"/>
            </a:endParaRPr>
          </a:p>
          <a:p>
            <a:pPr lvl="0">
              <a:spcAft>
                <a:spcPts val="1000"/>
              </a:spcAft>
            </a:pPr>
            <a:r>
              <a:rPr lang="en-GB" sz="2400" dirty="0">
                <a:solidFill>
                  <a:schemeClr val="tx1">
                    <a:lumMod val="75000"/>
                    <a:lumOff val="25000"/>
                  </a:schemeClr>
                </a:solidFill>
                <a:effectLst/>
                <a:ea typeface="Calibri"/>
                <a:cs typeface="Times New Roman"/>
              </a:rPr>
              <a:t>For more information see the</a:t>
            </a:r>
            <a:r>
              <a:rPr lang="en-GB" sz="2400" dirty="0">
                <a:effectLst/>
                <a:ea typeface="Calibri"/>
                <a:cs typeface="Times New Roman"/>
              </a:rPr>
              <a:t> </a:t>
            </a:r>
            <a:r>
              <a:rPr lang="en-GB" sz="2400" u="sng" dirty="0">
                <a:solidFill>
                  <a:srgbClr val="0000FF"/>
                </a:solidFill>
                <a:effectLst/>
                <a:ea typeface="Calibri"/>
                <a:cs typeface="Times New Roman"/>
                <a:hlinkClick r:id="rId3"/>
              </a:rPr>
              <a:t>visiting information here</a:t>
            </a:r>
            <a:r>
              <a:rPr lang="en-GB" sz="2400" dirty="0">
                <a:effectLst/>
                <a:ea typeface="Calibri"/>
                <a:cs typeface="Times New Roman"/>
              </a:rPr>
              <a:t>.</a:t>
            </a:r>
            <a:endParaRPr lang="en-GB" sz="2400" dirty="0">
              <a:ea typeface="Calibri"/>
              <a:cs typeface="Times New Roman"/>
            </a:endParaRPr>
          </a:p>
          <a:p>
            <a:pPr marL="285750" indent="-285750">
              <a:buFont typeface="Arial"/>
              <a:buChar char="•"/>
            </a:pPr>
            <a:endParaRPr lang="en-GB" sz="1600" dirty="0">
              <a:ea typeface="Calibri"/>
              <a:cs typeface="Calibri"/>
            </a:endParaRPr>
          </a:p>
          <a:p>
            <a:pPr marL="285750" indent="-285750">
              <a:buFont typeface="Arial" panose="020B0604020202020204" pitchFamily="34" charset="0"/>
              <a:buChar char="•"/>
            </a:pPr>
            <a:endParaRPr lang="en-GB" sz="1200" dirty="0">
              <a:solidFill>
                <a:schemeClr val="tx1">
                  <a:lumMod val="75000"/>
                  <a:lumOff val="25000"/>
                </a:schemeClr>
              </a:solidFill>
              <a:cs typeface="Calibri"/>
            </a:endParaRPr>
          </a:p>
        </p:txBody>
      </p:sp>
    </p:spTree>
    <p:extLst>
      <p:ext uri="{BB962C8B-B14F-4D97-AF65-F5344CB8AC3E}">
        <p14:creationId xmlns:p14="http://schemas.microsoft.com/office/powerpoint/2010/main" val="188905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4"/>
            <a:ext cx="4162422" cy="714842"/>
          </a:xfrm>
          <a:prstGeom prst="rect">
            <a:avLst/>
          </a:prstGeom>
        </p:spPr>
      </p:pic>
      <p:sp>
        <p:nvSpPr>
          <p:cNvPr id="5" name="Rectangle 4"/>
          <p:cNvSpPr/>
          <p:nvPr/>
        </p:nvSpPr>
        <p:spPr>
          <a:xfrm>
            <a:off x="128666" y="613636"/>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65703" y="1013746"/>
            <a:ext cx="8497458" cy="8468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1000"/>
              </a:spcAft>
            </a:pPr>
            <a:r>
              <a:rPr lang="en-GB" sz="3200" b="1" dirty="0">
                <a:solidFill>
                  <a:schemeClr val="tx2"/>
                </a:solidFill>
                <a:effectLst/>
                <a:ea typeface="Calibri"/>
                <a:cs typeface="Times New Roman"/>
              </a:rPr>
              <a:t>Violence and aggression – zero tolerance</a:t>
            </a:r>
            <a:endParaRPr lang="en-GB" sz="2800" dirty="0">
              <a:solidFill>
                <a:schemeClr val="tx2"/>
              </a:solidFill>
              <a:effectLst/>
              <a:ea typeface="Calibri" panose="020F0502020204030204" pitchFamily="34" charset="0"/>
              <a:cs typeface="Times New Roman" panose="02020603050405020304" pitchFamily="18" charset="0"/>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8" name="TextBox 7"/>
          <p:cNvSpPr txBox="1"/>
          <p:nvPr/>
        </p:nvSpPr>
        <p:spPr>
          <a:xfrm>
            <a:off x="182484" y="1627378"/>
            <a:ext cx="6791524" cy="4893647"/>
          </a:xfrm>
          <a:prstGeom prst="rect">
            <a:avLst/>
          </a:prstGeom>
          <a:noFill/>
        </p:spPr>
        <p:txBody>
          <a:bodyPr wrap="square" lIns="91440" tIns="45720" rIns="91440" bIns="45720" rtlCol="0" anchor="t">
            <a:spAutoFit/>
          </a:bodyPr>
          <a:lstStyle/>
          <a:p>
            <a:pPr marL="342900" indent="-342900">
              <a:buFont typeface="Symbol" panose="05050102010706020507" pitchFamily="18" charset="2"/>
              <a:buChar char=""/>
            </a:pPr>
            <a:r>
              <a:rPr lang="en-GB" sz="2400" dirty="0">
                <a:solidFill>
                  <a:schemeClr val="tx1">
                    <a:lumMod val="75000"/>
                    <a:lumOff val="25000"/>
                  </a:schemeClr>
                </a:solidFill>
                <a:effectLst/>
                <a:ea typeface="Calibri"/>
                <a:cs typeface="Times New Roman"/>
              </a:rPr>
              <a:t>As visiting </a:t>
            </a:r>
            <a:r>
              <a:rPr lang="en-GB" sz="2400" dirty="0">
                <a:solidFill>
                  <a:schemeClr val="tx1">
                    <a:lumMod val="75000"/>
                    <a:lumOff val="25000"/>
                  </a:schemeClr>
                </a:solidFill>
                <a:ea typeface="Calibri"/>
                <a:cs typeface="Times New Roman"/>
              </a:rPr>
              <a:t>has eased we are seeing some isolated incidents of aggressive behaviour from visitors when asked to comply with our visiting restrictions </a:t>
            </a:r>
          </a:p>
          <a:p>
            <a:pPr marL="342900" indent="-342900">
              <a:buFont typeface="Symbol" panose="05050102010706020507" pitchFamily="18" charset="2"/>
              <a:buChar char=""/>
            </a:pPr>
            <a:r>
              <a:rPr lang="en-GB" sz="2400" dirty="0">
                <a:solidFill>
                  <a:schemeClr val="tx1">
                    <a:lumMod val="75000"/>
                    <a:lumOff val="25000"/>
                  </a:schemeClr>
                </a:solidFill>
                <a:ea typeface="Calibri"/>
                <a:cs typeface="Times New Roman"/>
              </a:rPr>
              <a:t>Cases of violence and aggression m</a:t>
            </a:r>
            <a:r>
              <a:rPr lang="en-GB" sz="2400" dirty="0">
                <a:solidFill>
                  <a:schemeClr val="tx1">
                    <a:lumMod val="75000"/>
                    <a:lumOff val="25000"/>
                  </a:schemeClr>
                </a:solidFill>
                <a:effectLst/>
                <a:ea typeface="Calibri"/>
                <a:cs typeface="Times New Roman"/>
              </a:rPr>
              <a:t>ust be reported on our incident reporting system and flagged to your managers.</a:t>
            </a:r>
          </a:p>
          <a:p>
            <a:pPr marL="342900" indent="-342900">
              <a:buFont typeface="Symbol" panose="05050102010706020507" pitchFamily="18" charset="2"/>
              <a:buChar char=""/>
            </a:pPr>
            <a:r>
              <a:rPr lang="en-GB" sz="2400" dirty="0">
                <a:solidFill>
                  <a:schemeClr val="tx1">
                    <a:lumMod val="75000"/>
                    <a:lumOff val="25000"/>
                  </a:schemeClr>
                </a:solidFill>
                <a:ea typeface="Calibri"/>
                <a:cs typeface="Times New Roman"/>
              </a:rPr>
              <a:t>Please ask perpetrators to leave the site. Security will assist where required.</a:t>
            </a:r>
          </a:p>
          <a:p>
            <a:pPr marL="342900" indent="-342900">
              <a:buFont typeface="Symbol" panose="05050102010706020507" pitchFamily="18" charset="2"/>
              <a:buChar char=""/>
            </a:pPr>
            <a:r>
              <a:rPr lang="en-GB" sz="2400" dirty="0">
                <a:solidFill>
                  <a:schemeClr val="tx1">
                    <a:lumMod val="75000"/>
                    <a:lumOff val="25000"/>
                  </a:schemeClr>
                </a:solidFill>
                <a:effectLst/>
                <a:ea typeface="Calibri"/>
                <a:cs typeface="Times New Roman"/>
              </a:rPr>
              <a:t>We will be happy to follow up with individuals to ensure they are aware of our arrangements and understand that we will no longer allow them access to our sites unless they comply. </a:t>
            </a:r>
            <a:endParaRPr lang="en-GB" sz="1200" dirty="0">
              <a:solidFill>
                <a:schemeClr val="tx1">
                  <a:lumMod val="75000"/>
                  <a:lumOff val="25000"/>
                </a:schemeClr>
              </a:solidFill>
              <a:cs typeface="Calibri"/>
            </a:endParaRPr>
          </a:p>
        </p:txBody>
      </p:sp>
      <p:pic>
        <p:nvPicPr>
          <p:cNvPr id="3" name="Picture 2">
            <a:extLst>
              <a:ext uri="{FF2B5EF4-FFF2-40B4-BE49-F238E27FC236}">
                <a16:creationId xmlns:a16="http://schemas.microsoft.com/office/drawing/2014/main" id="{E3A110A8-3197-423D-8B77-ABC2C8DB3070}"/>
              </a:ext>
            </a:extLst>
          </p:cNvPr>
          <p:cNvPicPr>
            <a:picLocks noChangeAspect="1"/>
          </p:cNvPicPr>
          <p:nvPr/>
        </p:nvPicPr>
        <p:blipFill>
          <a:blip r:embed="rId3"/>
          <a:stretch>
            <a:fillRect/>
          </a:stretch>
        </p:blipFill>
        <p:spPr>
          <a:xfrm>
            <a:off x="6966650" y="1966558"/>
            <a:ext cx="2756866" cy="3877696"/>
          </a:xfrm>
          <a:prstGeom prst="rect">
            <a:avLst/>
          </a:prstGeom>
        </p:spPr>
      </p:pic>
    </p:spTree>
    <p:extLst>
      <p:ext uri="{BB962C8B-B14F-4D97-AF65-F5344CB8AC3E}">
        <p14:creationId xmlns:p14="http://schemas.microsoft.com/office/powerpoint/2010/main" val="272007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65"/>
            <a:ext cx="4162422" cy="714842"/>
          </a:xfrm>
          <a:prstGeom prst="rect">
            <a:avLst/>
          </a:prstGeom>
        </p:spPr>
      </p:pic>
      <p:sp>
        <p:nvSpPr>
          <p:cNvPr id="5" name="Rectangle 4"/>
          <p:cNvSpPr/>
          <p:nvPr/>
        </p:nvSpPr>
        <p:spPr>
          <a:xfrm>
            <a:off x="101725" y="580481"/>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348066" y="833819"/>
            <a:ext cx="9032750" cy="694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685800" indent="-228600" algn="l">
              <a:lnSpc>
                <a:spcPct val="150000"/>
              </a:lnSpc>
              <a:spcAft>
                <a:spcPts val="1000"/>
              </a:spcAft>
            </a:pPr>
            <a:r>
              <a:rPr lang="en-GB" sz="3200" b="1" dirty="0">
                <a:solidFill>
                  <a:schemeClr val="tx2"/>
                </a:solidFill>
                <a:ea typeface="Calibri" panose="020F0502020204030204" pitchFamily="34" charset="0"/>
                <a:cs typeface="Times New Roman"/>
              </a:rPr>
              <a:t>Rapid improvement week for sepsis</a:t>
            </a:r>
            <a:endParaRPr lang="en-GB" sz="3200" dirty="0">
              <a:solidFill>
                <a:schemeClr val="tx2"/>
              </a:solidFill>
              <a:effectLst/>
              <a:ea typeface="Calibri" panose="020F0502020204030204" pitchFamily="34" charset="0"/>
              <a:cs typeface="Times New Roman"/>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2" name="TextBox 1"/>
          <p:cNvSpPr txBox="1"/>
          <p:nvPr/>
        </p:nvSpPr>
        <p:spPr>
          <a:xfrm>
            <a:off x="-253624" y="1523924"/>
            <a:ext cx="7059733" cy="5264839"/>
          </a:xfrm>
          <a:prstGeom prst="rect">
            <a:avLst/>
          </a:prstGeom>
          <a:noFill/>
        </p:spPr>
        <p:txBody>
          <a:bodyPr wrap="square" lIns="91440" tIns="45720" rIns="91440" bIns="45720" rtlCol="0" anchor="t">
            <a:spAutoFit/>
          </a:bodyPr>
          <a:lstStyle/>
          <a:p>
            <a:pPr marL="742950" indent="-285750">
              <a:buFont typeface="Arial"/>
              <a:buChar char="•"/>
            </a:pPr>
            <a:r>
              <a:rPr lang="en-GB" sz="1400" dirty="0">
                <a:solidFill>
                  <a:schemeClr val="tx1">
                    <a:lumMod val="75000"/>
                    <a:lumOff val="25000"/>
                  </a:schemeClr>
                </a:solidFill>
                <a:effectLst/>
                <a:ea typeface="Times New Roman" panose="02020603050405020304" pitchFamily="18" charset="0"/>
              </a:rPr>
              <a:t>From th</a:t>
            </a:r>
            <a:r>
              <a:rPr lang="en-GB" sz="1400" dirty="0">
                <a:solidFill>
                  <a:schemeClr val="tx1">
                    <a:lumMod val="75000"/>
                    <a:lumOff val="25000"/>
                  </a:schemeClr>
                </a:solidFill>
                <a:ea typeface="Times New Roman" panose="02020603050405020304" pitchFamily="18" charset="0"/>
              </a:rPr>
              <a:t>e 28 March we will be launching a rapid improvement week which focuses on the processes involved in screening and treatment of patients who present with sepsis. </a:t>
            </a:r>
            <a:endParaRPr lang="en-GB" sz="1400" dirty="0">
              <a:solidFill>
                <a:schemeClr val="tx1">
                  <a:lumMod val="75000"/>
                  <a:lumOff val="25000"/>
                </a:schemeClr>
              </a:solidFill>
              <a:ea typeface="Times New Roman" panose="02020603050405020304" pitchFamily="18" charset="0"/>
              <a:cs typeface="Calibri"/>
            </a:endParaRPr>
          </a:p>
          <a:p>
            <a:pPr marL="742950" indent="-285750">
              <a:buFont typeface="Arial"/>
              <a:buChar char="•"/>
            </a:pPr>
            <a:r>
              <a:rPr lang="en-GB" sz="1400" dirty="0">
                <a:solidFill>
                  <a:schemeClr val="tx1">
                    <a:lumMod val="75000"/>
                    <a:lumOff val="25000"/>
                  </a:schemeClr>
                </a:solidFill>
                <a:ea typeface="Times New Roman" panose="02020603050405020304" pitchFamily="18" charset="0"/>
              </a:rPr>
              <a:t>The Rapid improvement week will also be supported by a Sepsis </a:t>
            </a:r>
            <a:r>
              <a:rPr lang="en-GB" sz="1400">
                <a:solidFill>
                  <a:schemeClr val="tx1">
                    <a:lumMod val="75000"/>
                    <a:lumOff val="25000"/>
                  </a:schemeClr>
                </a:solidFill>
                <a:ea typeface="Times New Roman" panose="02020603050405020304" pitchFamily="18" charset="0"/>
              </a:rPr>
              <a:t>focussed display </a:t>
            </a:r>
            <a:r>
              <a:rPr lang="en-GB" sz="1400" dirty="0">
                <a:solidFill>
                  <a:schemeClr val="tx1">
                    <a:lumMod val="75000"/>
                    <a:lumOff val="25000"/>
                  </a:schemeClr>
                </a:solidFill>
                <a:ea typeface="Times New Roman" panose="02020603050405020304" pitchFamily="18" charset="0"/>
              </a:rPr>
              <a:t>board competition and a bake off. </a:t>
            </a:r>
            <a:endParaRPr lang="en-GB" sz="1400" dirty="0">
              <a:solidFill>
                <a:schemeClr val="tx1">
                  <a:lumMod val="75000"/>
                  <a:lumOff val="25000"/>
                </a:schemeClr>
              </a:solidFill>
              <a:ea typeface="Times New Roman" panose="02020603050405020304" pitchFamily="18" charset="0"/>
              <a:cs typeface="Calibri"/>
            </a:endParaRPr>
          </a:p>
          <a:p>
            <a:pPr marL="742950" lvl="1" indent="-285750">
              <a:lnSpc>
                <a:spcPct val="115000"/>
              </a:lnSpc>
              <a:spcAft>
                <a:spcPts val="1000"/>
              </a:spcAft>
              <a:buFont typeface="Arial"/>
              <a:buChar char="•"/>
            </a:pPr>
            <a:r>
              <a:rPr lang="en-GB" sz="1400" dirty="0">
                <a:solidFill>
                  <a:schemeClr val="tx1">
                    <a:lumMod val="75000"/>
                    <a:lumOff val="25000"/>
                  </a:schemeClr>
                </a:solidFill>
                <a:effectLst/>
                <a:latin typeface="Calibri"/>
                <a:ea typeface="Calibri" panose="020F0502020204030204" pitchFamily="34" charset="0"/>
                <a:cs typeface="Times New Roman"/>
              </a:rPr>
              <a:t>Every year, patients at our Trust unfortunately lose their lives due to sepsis and it is clear that with systematic screening, early detection and timely treatment we could save many lives.</a:t>
            </a:r>
            <a:endParaRPr lang="en-GB" sz="1400" dirty="0">
              <a:solidFill>
                <a:schemeClr val="tx1">
                  <a:lumMod val="75000"/>
                  <a:lumOff val="25000"/>
                </a:schemeClr>
              </a:solidFill>
              <a:latin typeface="Calibri"/>
              <a:ea typeface="Calibri" panose="020F0502020204030204" pitchFamily="34" charset="0"/>
              <a:cs typeface="Times New Roman"/>
            </a:endParaRPr>
          </a:p>
          <a:p>
            <a:pPr marL="742950" lvl="1" indent="-285750">
              <a:lnSpc>
                <a:spcPct val="114999"/>
              </a:lnSpc>
              <a:spcAft>
                <a:spcPts val="1000"/>
              </a:spcAft>
              <a:buFont typeface="Arial"/>
              <a:buChar char="•"/>
            </a:pPr>
            <a:r>
              <a:rPr lang="en-GB" sz="1400" dirty="0">
                <a:solidFill>
                  <a:schemeClr val="tx1">
                    <a:lumMod val="75000"/>
                    <a:lumOff val="25000"/>
                  </a:schemeClr>
                </a:solidFill>
                <a:effectLst/>
                <a:latin typeface="Calibri"/>
                <a:ea typeface="Calibri" panose="020F0502020204030204" pitchFamily="34" charset="0"/>
                <a:cs typeface="Times New Roman"/>
              </a:rPr>
              <a:t>In many cases sepsis is avoidable and treatable but this is predicated on early detection and timely treatment to give the patient the best chance of survival.</a:t>
            </a:r>
          </a:p>
          <a:p>
            <a:pPr marL="742950" lvl="1" indent="-285750">
              <a:lnSpc>
                <a:spcPct val="115000"/>
              </a:lnSpc>
              <a:spcAft>
                <a:spcPts val="1000"/>
              </a:spcAft>
              <a:buFont typeface="Arial"/>
              <a:buChar char="•"/>
            </a:pPr>
            <a:r>
              <a:rPr lang="en-GB" sz="1400" dirty="0">
                <a:solidFill>
                  <a:schemeClr val="tx1">
                    <a:lumMod val="75000"/>
                    <a:lumOff val="25000"/>
                  </a:schemeClr>
                </a:solidFill>
                <a:effectLst/>
                <a:latin typeface="Calibri"/>
                <a:ea typeface="Calibri" panose="020F0502020204030204" pitchFamily="34" charset="0"/>
                <a:cs typeface="Times New Roman"/>
              </a:rPr>
              <a:t>The detection of sepsis is based on a well-established protocol using National Early Warning Scores (NEWS) where a score of 5 or more is an indication that a patient may be suffering from sepsis. A NEWS score of 5 or more is also trigger for clinical colleagues to begin using the sepsis action tool and to deliver the Sepsis 6 within one hour.</a:t>
            </a:r>
            <a:r>
              <a:rPr lang="en-GB" sz="1400" dirty="0">
                <a:solidFill>
                  <a:schemeClr val="tx1">
                    <a:lumMod val="75000"/>
                    <a:lumOff val="25000"/>
                  </a:schemeClr>
                </a:solidFill>
                <a:latin typeface="Calibri"/>
                <a:ea typeface="Calibri" panose="020F0502020204030204" pitchFamily="34" charset="0"/>
                <a:cs typeface="Times New Roman"/>
              </a:rPr>
              <a:t> </a:t>
            </a:r>
            <a:endParaRPr lang="en-GB" sz="1400" dirty="0">
              <a:solidFill>
                <a:schemeClr val="tx1">
                  <a:lumMod val="75000"/>
                  <a:lumOff val="25000"/>
                </a:schemeClr>
              </a:solidFill>
              <a:effectLst/>
              <a:latin typeface="Calibri"/>
              <a:ea typeface="Calibri" panose="020F0502020204030204" pitchFamily="34" charset="0"/>
              <a:cs typeface="Times New Roman" panose="02020603050405020304" pitchFamily="18" charset="0"/>
            </a:endParaRPr>
          </a:p>
          <a:p>
            <a:pPr lvl="1">
              <a:lnSpc>
                <a:spcPct val="115000"/>
              </a:lnSpc>
              <a:spcAft>
                <a:spcPts val="1000"/>
              </a:spcAft>
            </a:pPr>
            <a:r>
              <a:rPr lang="en-GB" sz="1400" b="1" dirty="0">
                <a:solidFill>
                  <a:schemeClr val="tx1">
                    <a:lumMod val="75000"/>
                    <a:lumOff val="25000"/>
                  </a:schemeClr>
                </a:solidFill>
                <a:effectLst/>
                <a:latin typeface="Calibri"/>
                <a:ea typeface="Calibri" panose="020F0502020204030204" pitchFamily="34" charset="0"/>
                <a:cs typeface="Times New Roman"/>
              </a:rPr>
              <a:t>Colleagues who are unsure of the sepsis screening processes are encouraged to speak to their ward matrons or contact the deteriorating patients and resus team on ext.590</a:t>
            </a:r>
            <a:r>
              <a:rPr lang="en-GB" sz="1200" b="1" dirty="0">
                <a:effectLst/>
                <a:latin typeface="Calibri"/>
                <a:ea typeface="Calibri" panose="020F0502020204030204" pitchFamily="34" charset="0"/>
                <a:cs typeface="Times New Roman"/>
              </a:rPr>
              <a:t>8</a:t>
            </a:r>
          </a:p>
          <a:p>
            <a:pPr lvl="1">
              <a:lnSpc>
                <a:spcPct val="115000"/>
              </a:lnSpc>
              <a:spcAft>
                <a:spcPts val="10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10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FFCA456-86CB-48F5-9172-C4A3A3012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1134" y="1804535"/>
            <a:ext cx="2628900" cy="1607820"/>
          </a:xfrm>
          <a:prstGeom prst="rect">
            <a:avLst/>
          </a:prstGeom>
        </p:spPr>
      </p:pic>
    </p:spTree>
    <p:extLst>
      <p:ext uri="{BB962C8B-B14F-4D97-AF65-F5344CB8AC3E}">
        <p14:creationId xmlns:p14="http://schemas.microsoft.com/office/powerpoint/2010/main" val="123431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4"/>
            <a:ext cx="4162422" cy="714842"/>
          </a:xfrm>
          <a:prstGeom prst="rect">
            <a:avLst/>
          </a:prstGeom>
        </p:spPr>
      </p:pic>
      <p:sp>
        <p:nvSpPr>
          <p:cNvPr id="5" name="Rectangle 4"/>
          <p:cNvSpPr/>
          <p:nvPr/>
        </p:nvSpPr>
        <p:spPr>
          <a:xfrm>
            <a:off x="128666" y="613636"/>
            <a:ext cx="2959169" cy="400110"/>
          </a:xfrm>
          <a:prstGeom prst="rect">
            <a:avLst/>
          </a:prstGeom>
        </p:spPr>
        <p:txBody>
          <a:bodyPr wrap="square">
            <a:spAutoFit/>
          </a:bodyPr>
          <a:lstStyle/>
          <a:p>
            <a:r>
              <a:rPr lang="en-US" sz="2000" b="1" dirty="0">
                <a:solidFill>
                  <a:srgbClr val="4F81BD">
                    <a:lumMod val="75000"/>
                  </a:srgbClr>
                </a:solidFill>
              </a:rPr>
              <a:t>April 2022 </a:t>
            </a:r>
            <a:endParaRPr lang="en-GB" sz="2000" dirty="0">
              <a:solidFill>
                <a:prstClr val="black"/>
              </a:solidFill>
            </a:endParaRPr>
          </a:p>
        </p:txBody>
      </p:sp>
      <p:sp>
        <p:nvSpPr>
          <p:cNvPr id="6" name="Title 1"/>
          <p:cNvSpPr txBox="1">
            <a:spLocks/>
          </p:cNvSpPr>
          <p:nvPr/>
        </p:nvSpPr>
        <p:spPr>
          <a:xfrm>
            <a:off x="128666" y="781101"/>
            <a:ext cx="8497458" cy="8468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chemeClr val="tx2"/>
                </a:solidFill>
                <a:ea typeface="+mj-lt"/>
                <a:cs typeface="+mj-lt"/>
              </a:rPr>
              <a:t>My planned care patient platform  </a:t>
            </a:r>
            <a:endParaRPr lang="en-GB" dirty="0">
              <a:solidFill>
                <a:schemeClr val="tx2"/>
              </a:solidFill>
              <a:cs typeface="Calibri"/>
            </a:endParaRPr>
          </a:p>
        </p:txBody>
      </p:sp>
      <p:sp>
        <p:nvSpPr>
          <p:cNvPr id="7" name="TextBox 6"/>
          <p:cNvSpPr txBox="1"/>
          <p:nvPr/>
        </p:nvSpPr>
        <p:spPr>
          <a:xfrm>
            <a:off x="6974008" y="3452884"/>
            <a:ext cx="2770495" cy="369332"/>
          </a:xfrm>
          <a:prstGeom prst="rect">
            <a:avLst/>
          </a:prstGeom>
          <a:noFill/>
        </p:spPr>
        <p:txBody>
          <a:bodyPr wrap="square" rtlCol="0">
            <a:spAutoFit/>
          </a:bodyPr>
          <a:lstStyle/>
          <a:p>
            <a:endParaRPr lang="en-GB" dirty="0">
              <a:solidFill>
                <a:prstClr val="black"/>
              </a:solidFill>
            </a:endParaRPr>
          </a:p>
        </p:txBody>
      </p:sp>
      <p:sp>
        <p:nvSpPr>
          <p:cNvPr id="8" name="TextBox 7"/>
          <p:cNvSpPr txBox="1"/>
          <p:nvPr/>
        </p:nvSpPr>
        <p:spPr>
          <a:xfrm>
            <a:off x="188891" y="2100982"/>
            <a:ext cx="9522829" cy="1200329"/>
          </a:xfrm>
          <a:prstGeom prst="rect">
            <a:avLst/>
          </a:prstGeom>
          <a:noFill/>
        </p:spPr>
        <p:txBody>
          <a:bodyPr wrap="square" lIns="91440" tIns="45720" rIns="91440" bIns="45720" rtlCol="0" anchor="t">
            <a:spAutoFit/>
          </a:bodyPr>
          <a:lstStyle/>
          <a:p>
            <a:pPr marL="285750" indent="-285750">
              <a:buFont typeface="Arial"/>
              <a:buChar char="•"/>
            </a:pPr>
            <a:endParaRPr lang="en-GB" sz="2000" dirty="0">
              <a:cs typeface="Calibri"/>
            </a:endParaRPr>
          </a:p>
          <a:p>
            <a:pPr marL="285750" indent="-285750">
              <a:buFont typeface="Arial"/>
              <a:buChar char="•"/>
            </a:pPr>
            <a:endParaRPr lang="en-GB" sz="2000" dirty="0">
              <a:cs typeface="Calibri"/>
            </a:endParaRPr>
          </a:p>
          <a:p>
            <a:pPr marL="285750" indent="-285750">
              <a:buFont typeface="Arial" panose="020B0604020202020204" pitchFamily="34" charset="0"/>
              <a:buChar char="•"/>
            </a:pPr>
            <a:endParaRPr lang="en-GB" dirty="0">
              <a:solidFill>
                <a:schemeClr val="tx1">
                  <a:lumMod val="75000"/>
                  <a:lumOff val="25000"/>
                </a:schemeClr>
              </a:solidFill>
              <a:cs typeface="Calibri"/>
            </a:endParaRPr>
          </a:p>
          <a:p>
            <a:pPr marL="285750" indent="-285750">
              <a:buFont typeface="Arial" panose="020B0604020202020204" pitchFamily="34" charset="0"/>
              <a:buChar char="•"/>
            </a:pPr>
            <a:endParaRPr lang="en-GB" sz="1400" b="1" dirty="0">
              <a:solidFill>
                <a:prstClr val="black"/>
              </a:solidFill>
            </a:endParaRPr>
          </a:p>
        </p:txBody>
      </p:sp>
      <p:sp>
        <p:nvSpPr>
          <p:cNvPr id="2" name="TextBox 1">
            <a:extLst>
              <a:ext uri="{FF2B5EF4-FFF2-40B4-BE49-F238E27FC236}">
                <a16:creationId xmlns:a16="http://schemas.microsoft.com/office/drawing/2014/main" id="{2223B31F-915A-4E82-BF25-A3A522D4D056}"/>
              </a:ext>
            </a:extLst>
          </p:cNvPr>
          <p:cNvSpPr txBox="1"/>
          <p:nvPr/>
        </p:nvSpPr>
        <p:spPr>
          <a:xfrm>
            <a:off x="161497" y="1437336"/>
            <a:ext cx="9550223" cy="4952638"/>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GB" sz="1800" b="0" dirty="0">
                <a:solidFill>
                  <a:schemeClr val="tx1">
                    <a:lumMod val="75000"/>
                    <a:lumOff val="25000"/>
                  </a:schemeClr>
                </a:solidFill>
                <a:effectLst/>
                <a:latin typeface="Calibri"/>
                <a:ea typeface="Times New Roman" panose="02020603050405020304" pitchFamily="18" charset="0"/>
                <a:cs typeface="Calibri"/>
              </a:rPr>
              <a:t>Patients on the waiting list for NHS care will be able to access support and check wait times on a new online platform.</a:t>
            </a:r>
            <a:endParaRPr lang="en-GB" sz="1800">
              <a:solidFill>
                <a:schemeClr val="tx1">
                  <a:lumMod val="75000"/>
                  <a:lumOff val="25000"/>
                </a:schemeClr>
              </a:solidFill>
              <a:effectLst/>
              <a:latin typeface="Calibri"/>
              <a:ea typeface="Times New Roman" panose="02020603050405020304" pitchFamily="18" charset="0"/>
              <a:cs typeface="Calibri"/>
            </a:endParaRPr>
          </a:p>
          <a:p>
            <a:pPr marL="285750" indent="-285750" algn="l" fontAlgn="base">
              <a:buFont typeface="Arial" panose="020B0604020202020204" pitchFamily="34" charset="0"/>
              <a:buChar char="•"/>
            </a:pPr>
            <a:r>
              <a:rPr lang="en-GB" sz="1800" dirty="0">
                <a:solidFill>
                  <a:schemeClr val="tx1">
                    <a:lumMod val="75000"/>
                    <a:lumOff val="25000"/>
                  </a:schemeClr>
                </a:solidFill>
                <a:effectLst/>
                <a:latin typeface="Calibri"/>
                <a:ea typeface="Times New Roman" panose="02020603050405020304" pitchFamily="18" charset="0"/>
                <a:cs typeface="Calibri"/>
              </a:rPr>
              <a:t> The</a:t>
            </a:r>
            <a:r>
              <a:rPr lang="en-GB" sz="1800" dirty="0">
                <a:solidFill>
                  <a:srgbClr val="202A30"/>
                </a:solidFill>
                <a:effectLst/>
                <a:latin typeface="Calibri"/>
                <a:ea typeface="Times New Roman" panose="02020603050405020304" pitchFamily="18" charset="0"/>
                <a:cs typeface="Calibri"/>
              </a:rPr>
              <a:t> </a:t>
            </a:r>
            <a:r>
              <a:rPr lang="en-GB" sz="1800" u="sng" dirty="0">
                <a:solidFill>
                  <a:srgbClr val="005EB8"/>
                </a:solidFill>
                <a:effectLst/>
                <a:latin typeface="Calibri"/>
                <a:ea typeface="Times New Roman" panose="02020603050405020304" pitchFamily="18" charset="0"/>
                <a:cs typeface="Calibri"/>
                <a:hlinkClick r:id="rId3"/>
              </a:rPr>
              <a:t>My Planned Care</a:t>
            </a:r>
            <a:r>
              <a:rPr lang="en-GB" sz="1800" dirty="0">
                <a:solidFill>
                  <a:schemeClr val="tx1">
                    <a:lumMod val="75000"/>
                    <a:lumOff val="25000"/>
                  </a:schemeClr>
                </a:solidFill>
                <a:effectLst/>
                <a:latin typeface="Calibri"/>
                <a:ea typeface="Times New Roman" panose="02020603050405020304" pitchFamily="18" charset="0"/>
                <a:cs typeface="Calibri"/>
              </a:rPr>
              <a:t> platform will allow patients and their carers to access information ahead of their planned appointment, operation or treatment.</a:t>
            </a:r>
            <a:endParaRPr lang="en-GB" sz="1800">
              <a:solidFill>
                <a:schemeClr val="tx1">
                  <a:lumMod val="75000"/>
                  <a:lumOff val="25000"/>
                </a:schemeClr>
              </a:solidFill>
              <a:effectLst/>
              <a:latin typeface="Calibri"/>
              <a:ea typeface="Times New Roman" panose="02020603050405020304" pitchFamily="18" charset="0"/>
              <a:cs typeface="Calibri"/>
            </a:endParaRPr>
          </a:p>
          <a:p>
            <a:pPr marL="285750" indent="-285750" fontAlgn="base">
              <a:spcAft>
                <a:spcPts val="1125"/>
              </a:spcAft>
              <a:buFont typeface="Arial" panose="020B0604020202020204" pitchFamily="34" charset="0"/>
              <a:buChar char="•"/>
            </a:pPr>
            <a:r>
              <a:rPr lang="en-GB" sz="1800" dirty="0">
                <a:solidFill>
                  <a:schemeClr val="tx1">
                    <a:lumMod val="75000"/>
                    <a:lumOff val="25000"/>
                  </a:schemeClr>
                </a:solidFill>
                <a:effectLst/>
                <a:latin typeface="Calibri"/>
                <a:ea typeface="Times New Roman" panose="02020603050405020304" pitchFamily="18" charset="0"/>
                <a:cs typeface="Calibri"/>
              </a:rPr>
              <a:t> In this first stage, around 5.5 million patients – of the six million on the total waiting list – will be able to search on the site to find the average waiting time at their local hospital for the specialist area they need treatment in.</a:t>
            </a:r>
            <a:r>
              <a:rPr lang="en-GB" dirty="0">
                <a:solidFill>
                  <a:schemeClr val="tx1">
                    <a:lumMod val="75000"/>
                    <a:lumOff val="25000"/>
                  </a:schemeClr>
                </a:solidFill>
                <a:latin typeface="Calibri"/>
                <a:ea typeface="Times New Roman" panose="02020603050405020304" pitchFamily="18" charset="0"/>
                <a:cs typeface="Calibri"/>
              </a:rPr>
              <a:t> </a:t>
            </a:r>
            <a:endParaRPr lang="en-GB" sz="1800" dirty="0">
              <a:solidFill>
                <a:schemeClr val="tx1">
                  <a:lumMod val="75000"/>
                  <a:lumOff val="25000"/>
                </a:schemeClr>
              </a:solidFill>
              <a:effectLst/>
              <a:latin typeface="Calibri" panose="020F0502020204030204" pitchFamily="34" charset="0"/>
              <a:ea typeface="Times New Roman" panose="02020603050405020304" pitchFamily="18" charset="0"/>
              <a:cs typeface="Calibri"/>
            </a:endParaRPr>
          </a:p>
          <a:p>
            <a:pPr marL="285750" indent="-285750">
              <a:spcAft>
                <a:spcPts val="1125"/>
              </a:spcAft>
              <a:buFont typeface="Arial" panose="020B0604020202020204" pitchFamily="34" charset="0"/>
              <a:buChar char="•"/>
            </a:pPr>
            <a:r>
              <a:rPr lang="en-GB" sz="1800" dirty="0">
                <a:solidFill>
                  <a:schemeClr val="tx1">
                    <a:lumMod val="75000"/>
                    <a:lumOff val="25000"/>
                  </a:schemeClr>
                </a:solidFill>
                <a:effectLst/>
                <a:latin typeface="Calibri"/>
                <a:ea typeface="Times New Roman" panose="02020603050405020304" pitchFamily="18" charset="0"/>
                <a:cs typeface="Calibri"/>
              </a:rPr>
              <a:t>Data from 137 NHS Trusts across England </a:t>
            </a:r>
            <a:r>
              <a:rPr lang="en-GB" dirty="0">
                <a:solidFill>
                  <a:schemeClr val="tx1">
                    <a:lumMod val="75000"/>
                    <a:lumOff val="25000"/>
                  </a:schemeClr>
                </a:solidFill>
                <a:latin typeface="Calibri"/>
                <a:ea typeface="Times New Roman" panose="02020603050405020304" pitchFamily="18" charset="0"/>
                <a:cs typeface="Calibri"/>
              </a:rPr>
              <a:t>is now</a:t>
            </a:r>
            <a:r>
              <a:rPr lang="en-GB" sz="1800" dirty="0">
                <a:solidFill>
                  <a:schemeClr val="tx1">
                    <a:lumMod val="75000"/>
                    <a:lumOff val="25000"/>
                  </a:schemeClr>
                </a:solidFill>
                <a:effectLst/>
                <a:latin typeface="Calibri"/>
                <a:ea typeface="Times New Roman" panose="02020603050405020304" pitchFamily="18" charset="0"/>
                <a:cs typeface="Calibri"/>
              </a:rPr>
              <a:t> on the site, hosted by</a:t>
            </a:r>
            <a:r>
              <a:rPr lang="en-GB" sz="1800" dirty="0">
                <a:solidFill>
                  <a:srgbClr val="202A30"/>
                </a:solidFill>
                <a:effectLst/>
                <a:latin typeface="Calibri"/>
                <a:ea typeface="Times New Roman" panose="02020603050405020304" pitchFamily="18" charset="0"/>
                <a:cs typeface="Calibri"/>
              </a:rPr>
              <a:t> </a:t>
            </a:r>
            <a:r>
              <a:rPr lang="en-GB" sz="1800" u="sng" dirty="0">
                <a:solidFill>
                  <a:srgbClr val="005EB8"/>
                </a:solidFill>
                <a:effectLst/>
                <a:latin typeface="Calibri"/>
                <a:ea typeface="Times New Roman" panose="02020603050405020304" pitchFamily="18" charset="0"/>
                <a:cs typeface="Calibri"/>
                <a:hlinkClick r:id="rId4"/>
              </a:rPr>
              <a:t>nhs.uk</a:t>
            </a:r>
            <a:r>
              <a:rPr lang="en-GB" sz="1800" dirty="0">
                <a:solidFill>
                  <a:srgbClr val="202A30"/>
                </a:solidFill>
                <a:effectLst/>
                <a:latin typeface="Calibri"/>
                <a:ea typeface="Times New Roman" panose="02020603050405020304" pitchFamily="18" charset="0"/>
                <a:cs typeface="Calibri"/>
              </a:rPr>
              <a:t>.</a:t>
            </a:r>
            <a:endParaRPr lang="en-GB" sz="1800">
              <a:effectLst/>
              <a:latin typeface="Calibri"/>
              <a:ea typeface="Times New Roman" panose="02020603050405020304" pitchFamily="18" charset="0"/>
              <a:cs typeface="Calibri"/>
            </a:endParaRPr>
          </a:p>
          <a:p>
            <a:pPr marL="285750" indent="-285750">
              <a:spcAft>
                <a:spcPts val="1125"/>
              </a:spcAft>
              <a:buFont typeface="Arial" panose="020B0604020202020204" pitchFamily="34" charset="0"/>
              <a:buChar char="•"/>
            </a:pPr>
            <a:r>
              <a:rPr lang="en-GB" dirty="0">
                <a:solidFill>
                  <a:schemeClr val="tx1">
                    <a:lumMod val="75000"/>
                    <a:lumOff val="25000"/>
                  </a:schemeClr>
                </a:solidFill>
                <a:ea typeface="+mn-lt"/>
                <a:cs typeface="+mn-lt"/>
              </a:rPr>
              <a:t>SWB data is already on the platform and work is in progress to ensure the correct information is being pulled through. </a:t>
            </a:r>
            <a:endParaRPr lang="en-GB">
              <a:solidFill>
                <a:schemeClr val="tx1">
                  <a:lumMod val="75000"/>
                  <a:lumOff val="25000"/>
                </a:schemeClr>
              </a:solidFill>
              <a:ea typeface="+mn-lt"/>
              <a:cs typeface="+mn-lt"/>
            </a:endParaRPr>
          </a:p>
          <a:p>
            <a:pPr marL="285750" indent="-285750">
              <a:spcAft>
                <a:spcPts val="1125"/>
              </a:spcAft>
              <a:buFont typeface="Arial" panose="020B0604020202020204" pitchFamily="34" charset="0"/>
              <a:buChar char="•"/>
            </a:pPr>
            <a:r>
              <a:rPr lang="en-GB" dirty="0">
                <a:solidFill>
                  <a:schemeClr val="tx1">
                    <a:lumMod val="75000"/>
                    <a:lumOff val="25000"/>
                  </a:schemeClr>
                </a:solidFill>
                <a:ea typeface="+mn-lt"/>
                <a:cs typeface="+mn-lt"/>
              </a:rPr>
              <a:t>We plan to soon add information on staying healthy while people are waiting for their appointment. </a:t>
            </a:r>
            <a:endParaRPr lang="en-GB">
              <a:solidFill>
                <a:schemeClr val="tx1">
                  <a:lumMod val="75000"/>
                  <a:lumOff val="25000"/>
                </a:schemeClr>
              </a:solidFill>
              <a:ea typeface="+mn-lt"/>
              <a:cs typeface="+mn-lt"/>
            </a:endParaRPr>
          </a:p>
          <a:p>
            <a:pPr marL="285750" indent="-285750">
              <a:spcAft>
                <a:spcPts val="1125"/>
              </a:spcAft>
              <a:buFont typeface="Arial" panose="020B0604020202020204" pitchFamily="34" charset="0"/>
              <a:buChar char="•"/>
            </a:pPr>
            <a:r>
              <a:rPr lang="en-GB" dirty="0">
                <a:solidFill>
                  <a:schemeClr val="tx1">
                    <a:lumMod val="75000"/>
                    <a:lumOff val="25000"/>
                  </a:schemeClr>
                </a:solidFill>
                <a:ea typeface="+mn-lt"/>
                <a:cs typeface="+mn-lt"/>
              </a:rPr>
              <a:t>Please be aware that patients may use the information on this site to understand where they are on waiting lists and may ask questions based on this information. </a:t>
            </a:r>
          </a:p>
          <a:p>
            <a:pPr marL="285750" indent="-285750">
              <a:spcAft>
                <a:spcPts val="1125"/>
              </a:spcAft>
              <a:buFont typeface="Arial" panose="020B0604020202020204" pitchFamily="34" charset="0"/>
              <a:buChar char="•"/>
            </a:pPr>
            <a:r>
              <a:rPr lang="en-GB" dirty="0">
                <a:solidFill>
                  <a:schemeClr val="tx1">
                    <a:lumMod val="75000"/>
                    <a:lumOff val="25000"/>
                  </a:schemeClr>
                </a:solidFill>
                <a:ea typeface="Calibri"/>
                <a:cs typeface="Calibri"/>
              </a:rPr>
              <a:t>The SWB my planned care page </a:t>
            </a:r>
            <a:r>
              <a:rPr lang="en-GB" dirty="0">
                <a:solidFill>
                  <a:schemeClr val="tx1">
                    <a:lumMod val="75000"/>
                    <a:lumOff val="25000"/>
                  </a:schemeClr>
                </a:solidFill>
                <a:ea typeface="Calibri"/>
                <a:cs typeface="Calibri"/>
                <a:hlinkClick r:id="rId5">
                  <a:extLst>
                    <a:ext uri="{A12FA001-AC4F-418D-AE19-62706E023703}">
                      <ahyp:hlinkClr xmlns:ahyp="http://schemas.microsoft.com/office/drawing/2018/hyperlinkcolor" val="tx"/>
                    </a:ext>
                  </a:extLst>
                </a:hlinkClick>
              </a:rPr>
              <a:t>is available here</a:t>
            </a:r>
            <a:r>
              <a:rPr lang="en-GB" dirty="0">
                <a:ea typeface="Calibri"/>
                <a:cs typeface="Calibri"/>
              </a:rPr>
              <a:t> </a:t>
            </a:r>
          </a:p>
        </p:txBody>
      </p:sp>
    </p:spTree>
    <p:extLst>
      <p:ext uri="{BB962C8B-B14F-4D97-AF65-F5344CB8AC3E}">
        <p14:creationId xmlns:p14="http://schemas.microsoft.com/office/powerpoint/2010/main" val="3358561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60dee907-1877-497e-8c85-1943ea4beff2" xsi:nil="true"/>
    <_ip_UnifiedCompliancePolicyProperties xmlns="http://schemas.microsoft.com/sharepoint/v3" xsi:nil="true"/>
    <_dlc_DocId xmlns="0b42f85f-de3c-4fe6-971c-8fdf3cac855b">4YVJSSZM47P4-1288233418-25433</_dlc_DocId>
    <_dlc_DocIdUrl xmlns="0b42f85f-de3c-4fe6-971c-8fdf3cac855b">
      <Url>https://nhs.sharepoint.com/sites/RXK_Comms/_layouts/15/DocIdRedir.aspx?ID=4YVJSSZM47P4-1288233418-25433</Url>
      <Description>4YVJSSZM47P4-1288233418-25433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0E8EA87E22EE44388873A4DB844BFDD" ma:contentTypeVersion="16" ma:contentTypeDescription="Create a new document." ma:contentTypeScope="" ma:versionID="d3ec767031f7298df9a27f78b6af0ec8">
  <xsd:schema xmlns:xsd="http://www.w3.org/2001/XMLSchema" xmlns:xs="http://www.w3.org/2001/XMLSchema" xmlns:p="http://schemas.microsoft.com/office/2006/metadata/properties" xmlns:ns1="http://schemas.microsoft.com/sharepoint/v3" xmlns:ns2="0b42f85f-de3c-4fe6-971c-8fdf3cac855b" xmlns:ns3="60dee907-1877-497e-8c85-1943ea4beff2" targetNamespace="http://schemas.microsoft.com/office/2006/metadata/properties" ma:root="true" ma:fieldsID="e03b9eef181f1cd9e4826623c2f2317e" ns1:_="" ns2:_="" ns3:_="">
    <xsd:import namespace="http://schemas.microsoft.com/sharepoint/v3"/>
    <xsd:import namespace="0b42f85f-de3c-4fe6-971c-8fdf3cac855b"/>
    <xsd:import namespace="60dee907-1877-497e-8c85-1943ea4beff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Flow_SignoffStatus" minOccurs="0"/>
                <xsd:element ref="ns3:MediaLengthInSeconds" minOccurs="0"/>
                <xsd:element ref="ns3:MediaServiceAutoKeyPoints" minOccurs="0"/>
                <xsd:element ref="ns3:MediaServiceKeyPoints" minOccurs="0"/>
                <xsd:element ref="ns3:MediaServiceLocation" minOccurs="0"/>
                <xsd:element ref="ns2:SharedWithUsers" minOccurs="0"/>
                <xsd:element ref="ns2: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42f85f-de3c-4fe6-971c-8fdf3cac85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dee907-1877-497e-8c85-1943ea4bef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95F9AC-F759-40FF-AD19-772D0C71A9DB}">
  <ds:schemaRefs>
    <ds:schemaRef ds:uri="http://www.w3.org/XML/1998/namespace"/>
    <ds:schemaRef ds:uri="0b42f85f-de3c-4fe6-971c-8fdf3cac855b"/>
    <ds:schemaRef ds:uri="http://schemas.microsoft.com/office/2006/metadata/properties"/>
    <ds:schemaRef ds:uri="http://purl.org/dc/elements/1.1/"/>
    <ds:schemaRef ds:uri="http://purl.org/dc/terms/"/>
    <ds:schemaRef ds:uri="60dee907-1877-497e-8c85-1943ea4beff2"/>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1939D5F6-845F-48B2-8CA6-EDAF617CD89A}">
  <ds:schemaRefs>
    <ds:schemaRef ds:uri="http://schemas.microsoft.com/sharepoint/v3/contenttype/forms"/>
  </ds:schemaRefs>
</ds:datastoreItem>
</file>

<file path=customXml/itemProps3.xml><?xml version="1.0" encoding="utf-8"?>
<ds:datastoreItem xmlns:ds="http://schemas.openxmlformats.org/officeDocument/2006/customXml" ds:itemID="{7E3153A6-342A-4695-A3B8-FBF9A97A90F2}">
  <ds:schemaRefs>
    <ds:schemaRef ds:uri="http://schemas.microsoft.com/sharepoint/events"/>
  </ds:schemaRefs>
</ds:datastoreItem>
</file>

<file path=customXml/itemProps4.xml><?xml version="1.0" encoding="utf-8"?>
<ds:datastoreItem xmlns:ds="http://schemas.openxmlformats.org/officeDocument/2006/customXml" ds:itemID="{F5DC81FA-68C3-44BF-B535-FF91E5A3E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42f85f-de3c-4fe6-971c-8fdf3cac855b"/>
    <ds:schemaRef ds:uri="60dee907-1877-497e-8c85-1943ea4bef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27545</TotalTime>
  <Words>3626</Words>
  <Application>Microsoft Office PowerPoint</Application>
  <PresentationFormat>A4 Paper (210x297 mm)</PresentationFormat>
  <Paragraphs>254</Paragraphs>
  <Slides>27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27</vt:i4>
      </vt:variant>
    </vt:vector>
  </HeadingPairs>
  <TitlesOfParts>
    <vt:vector size="37" baseType="lpstr">
      <vt:lpstr>Arial</vt:lpstr>
      <vt:lpstr>Arial,Sans-Serif</vt:lpstr>
      <vt:lpstr>Calibri</vt:lpstr>
      <vt:lpstr>Open Sans</vt:lpstr>
      <vt:lpstr>Symbol</vt:lpstr>
      <vt:lpstr>Office Theme</vt:lpstr>
      <vt:lpstr>5_Office Theme</vt:lpstr>
      <vt:lpstr>2_Office Theme</vt:lpstr>
      <vt:lpstr>7_Office Theme</vt:lpstr>
      <vt:lpstr>5_Office Theme</vt:lpstr>
      <vt:lpstr>Welcome to SWB TeamTalk </vt:lpstr>
      <vt:lpstr>TeamTalk Agenda</vt:lpstr>
      <vt:lpstr>PowerPoint Presentation</vt:lpstr>
      <vt:lpstr>Patients To be good or outstanding in everything we do  </vt:lpstr>
      <vt:lpstr>PowerPoint Presentation</vt:lpstr>
      <vt:lpstr>PowerPoint Presentation</vt:lpstr>
      <vt:lpstr>PowerPoint Presentation</vt:lpstr>
      <vt:lpstr>PowerPoint Presentation</vt:lpstr>
      <vt:lpstr>PowerPoint Presentation</vt:lpstr>
      <vt:lpstr>PowerPoint Presentation</vt:lpstr>
      <vt:lpstr>Population  To work seamlessly with our partners to improve lives </vt:lpstr>
      <vt:lpstr>PowerPoint Presentation</vt:lpstr>
      <vt:lpstr>PowerPoint Presentation</vt:lpstr>
      <vt:lpstr>PowerPoint Presentation</vt:lpstr>
      <vt:lpstr>People  To cultivate and sustain happy, productive and engaged staff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McBreen</dc:creator>
  <cp:lastModifiedBy>WILKIN, Ruth (SANDWELL AND WEST BIRMINGHAM HOSPITALS NHS TRUST)</cp:lastModifiedBy>
  <cp:revision>2340</cp:revision>
  <cp:lastPrinted>2022-03-22T08:29:50Z</cp:lastPrinted>
  <dcterms:created xsi:type="dcterms:W3CDTF">2017-11-01T08:00:13Z</dcterms:created>
  <dcterms:modified xsi:type="dcterms:W3CDTF">2022-03-22T11:21:30Z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0x010100D0E8EA87E22EE44388873A4DB844BFDD</vt:lpwstr>
  </property>
  <property fmtid="{D5CDD505-2E9C-101B-9397-08002B2CF9AE}" pid="3" name="_dlc_DocIdItemGuid">
    <vt:lpwstr>c138c355-9efc-4eee-940d-6e1b9b73f81c</vt:lpwstr>
  </property>
</Properties>
</file>