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91" r:id="rId3"/>
    <p:sldId id="294" r:id="rId4"/>
    <p:sldId id="292" r:id="rId5"/>
    <p:sldId id="289" r:id="rId6"/>
    <p:sldId id="295" r:id="rId7"/>
    <p:sldId id="297" r:id="rId8"/>
    <p:sldId id="269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90" r:id="rId1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E90"/>
    <a:srgbClr val="0072C6"/>
    <a:srgbClr val="FFFFFF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542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82295"/>
          </a:xfrm>
          <a:custGeom>
            <a:avLst/>
            <a:gdLst/>
            <a:ahLst/>
            <a:cxnLst/>
            <a:rect l="l" t="t" r="r" b="b"/>
            <a:pathLst>
              <a:path w="9144000" h="582295">
                <a:moveTo>
                  <a:pt x="9144000" y="0"/>
                </a:moveTo>
                <a:lnTo>
                  <a:pt x="0" y="0"/>
                </a:lnTo>
                <a:lnTo>
                  <a:pt x="0" y="582218"/>
                </a:lnTo>
                <a:lnTo>
                  <a:pt x="9144000" y="58221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851905" y="65544"/>
            <a:ext cx="3192018" cy="444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53593" y="4864900"/>
            <a:ext cx="508393" cy="203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0" y="4775597"/>
            <a:ext cx="9144000" cy="368300"/>
          </a:xfrm>
          <a:custGeom>
            <a:avLst/>
            <a:gdLst/>
            <a:ahLst/>
            <a:cxnLst/>
            <a:rect l="l" t="t" r="r" b="b"/>
            <a:pathLst>
              <a:path w="9144000" h="368300">
                <a:moveTo>
                  <a:pt x="9144000" y="0"/>
                </a:moveTo>
                <a:lnTo>
                  <a:pt x="0" y="0"/>
                </a:lnTo>
                <a:lnTo>
                  <a:pt x="0" y="367906"/>
                </a:lnTo>
                <a:lnTo>
                  <a:pt x="9144000" y="36790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4499990" y="966216"/>
            <a:ext cx="0" cy="880110"/>
          </a:xfrm>
          <a:custGeom>
            <a:avLst/>
            <a:gdLst/>
            <a:ahLst/>
            <a:cxnLst/>
            <a:rect l="l" t="t" r="r" b="b"/>
            <a:pathLst>
              <a:path h="880110">
                <a:moveTo>
                  <a:pt x="0" y="0"/>
                </a:moveTo>
                <a:lnTo>
                  <a:pt x="0" y="879729"/>
                </a:lnTo>
              </a:path>
            </a:pathLst>
          </a:custGeom>
          <a:ln w="6350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251523" y="2025776"/>
            <a:ext cx="4200525" cy="0"/>
          </a:xfrm>
          <a:custGeom>
            <a:avLst/>
            <a:gdLst/>
            <a:ahLst/>
            <a:cxnLst/>
            <a:rect l="l" t="t" r="r" b="b"/>
            <a:pathLst>
              <a:path w="4200525">
                <a:moveTo>
                  <a:pt x="0" y="0"/>
                </a:moveTo>
                <a:lnTo>
                  <a:pt x="4200207" y="0"/>
                </a:lnTo>
              </a:path>
            </a:pathLst>
          </a:custGeom>
          <a:ln w="6350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7236332" y="966216"/>
            <a:ext cx="0" cy="880110"/>
          </a:xfrm>
          <a:custGeom>
            <a:avLst/>
            <a:gdLst/>
            <a:ahLst/>
            <a:cxnLst/>
            <a:rect l="l" t="t" r="r" b="b"/>
            <a:pathLst>
              <a:path h="880110">
                <a:moveTo>
                  <a:pt x="0" y="0"/>
                </a:moveTo>
                <a:lnTo>
                  <a:pt x="0" y="879729"/>
                </a:lnTo>
              </a:path>
            </a:pathLst>
          </a:custGeom>
          <a:ln w="6350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4499990" y="2155698"/>
            <a:ext cx="0" cy="1070610"/>
          </a:xfrm>
          <a:custGeom>
            <a:avLst/>
            <a:gdLst/>
            <a:ahLst/>
            <a:cxnLst/>
            <a:rect l="l" t="t" r="r" b="b"/>
            <a:pathLst>
              <a:path h="1070610">
                <a:moveTo>
                  <a:pt x="0" y="0"/>
                </a:moveTo>
                <a:lnTo>
                  <a:pt x="0" y="1070356"/>
                </a:lnTo>
              </a:path>
            </a:pathLst>
          </a:custGeom>
          <a:ln w="6350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209092" y="3342513"/>
            <a:ext cx="4139565" cy="0"/>
          </a:xfrm>
          <a:custGeom>
            <a:avLst/>
            <a:gdLst/>
            <a:ahLst/>
            <a:cxnLst/>
            <a:rect l="l" t="t" r="r" b="b"/>
            <a:pathLst>
              <a:path w="4139565">
                <a:moveTo>
                  <a:pt x="0" y="0"/>
                </a:moveTo>
                <a:lnTo>
                  <a:pt x="4139514" y="0"/>
                </a:lnTo>
              </a:path>
            </a:pathLst>
          </a:custGeom>
          <a:ln w="6350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289623" y="975741"/>
            <a:ext cx="904875" cy="895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051" y="104394"/>
            <a:ext cx="7115150" cy="436880"/>
          </a:xfrm>
        </p:spPr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For more information contact</a:t>
            </a:r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851905" y="65544"/>
            <a:ext cx="3192018" cy="444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53593" y="4864900"/>
            <a:ext cx="508393" cy="203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0" y="4775597"/>
            <a:ext cx="9144000" cy="368300"/>
          </a:xfrm>
          <a:custGeom>
            <a:avLst/>
            <a:gdLst/>
            <a:ahLst/>
            <a:cxnLst/>
            <a:rect l="l" t="t" r="r" b="b"/>
            <a:pathLst>
              <a:path w="9144000" h="368300">
                <a:moveTo>
                  <a:pt x="9144000" y="0"/>
                </a:moveTo>
                <a:lnTo>
                  <a:pt x="0" y="0"/>
                </a:lnTo>
                <a:lnTo>
                  <a:pt x="0" y="367906"/>
                </a:lnTo>
                <a:lnTo>
                  <a:pt x="9144000" y="36790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3954527" cy="2395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8867902" y="3938587"/>
            <a:ext cx="276097" cy="1204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82295"/>
          </a:xfrm>
          <a:custGeom>
            <a:avLst/>
            <a:gdLst/>
            <a:ahLst/>
            <a:cxnLst/>
            <a:rect l="l" t="t" r="r" b="b"/>
            <a:pathLst>
              <a:path w="9144000" h="582295">
                <a:moveTo>
                  <a:pt x="9144000" y="0"/>
                </a:moveTo>
                <a:lnTo>
                  <a:pt x="0" y="0"/>
                </a:lnTo>
                <a:lnTo>
                  <a:pt x="0" y="582218"/>
                </a:lnTo>
                <a:lnTo>
                  <a:pt x="9144000" y="58221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851905" y="65544"/>
            <a:ext cx="3192018" cy="444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53593" y="4864900"/>
            <a:ext cx="508393" cy="2035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0" y="4775597"/>
            <a:ext cx="9144000" cy="368300"/>
          </a:xfrm>
          <a:custGeom>
            <a:avLst/>
            <a:gdLst/>
            <a:ahLst/>
            <a:cxnLst/>
            <a:rect l="l" t="t" r="r" b="b"/>
            <a:pathLst>
              <a:path w="9144000" h="368300">
                <a:moveTo>
                  <a:pt x="9144000" y="0"/>
                </a:moveTo>
                <a:lnTo>
                  <a:pt x="0" y="0"/>
                </a:lnTo>
                <a:lnTo>
                  <a:pt x="0" y="367906"/>
                </a:lnTo>
                <a:lnTo>
                  <a:pt x="9144000" y="36790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050" y="104394"/>
            <a:ext cx="8743899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992" y="1109853"/>
            <a:ext cx="8764015" cy="317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5483" y="4914920"/>
            <a:ext cx="289559" cy="140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swbh.declarations-admin@nhs.ne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y.esr.nhs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22363"/>
            <a:ext cx="1447800" cy="61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bject 2"/>
          <p:cNvSpPr/>
          <p:nvPr/>
        </p:nvSpPr>
        <p:spPr>
          <a:xfrm>
            <a:off x="24473" y="-19050"/>
            <a:ext cx="9144000" cy="516255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E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707638" y="1647825"/>
            <a:ext cx="5436361" cy="3495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-19050"/>
            <a:ext cx="279779" cy="1683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0"/>
          <p:cNvSpPr txBox="1">
            <a:spLocks/>
          </p:cNvSpPr>
          <p:nvPr/>
        </p:nvSpPr>
        <p:spPr>
          <a:xfrm>
            <a:off x="558372" y="424193"/>
            <a:ext cx="69568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b="1" kern="0" dirty="0" smtClean="0"/>
              <a:t>Recording declarations of interest on</a:t>
            </a:r>
            <a:br>
              <a:rPr lang="en-US" b="1" kern="0" dirty="0" smtClean="0"/>
            </a:br>
            <a:r>
              <a:rPr lang="en-US" b="1" kern="0" dirty="0" smtClean="0"/>
              <a:t>the electronic staff record (ESR) system</a:t>
            </a:r>
            <a:endParaRPr lang="en-US" b="1" kern="0" spc="-5" dirty="0"/>
          </a:p>
        </p:txBody>
      </p:sp>
    </p:spTree>
    <p:extLst>
      <p:ext uri="{BB962C8B-B14F-4D97-AF65-F5344CB8AC3E}">
        <p14:creationId xmlns:p14="http://schemas.microsoft.com/office/powerpoint/2010/main" val="136351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99" y="75691"/>
            <a:ext cx="4445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Conflict </a:t>
            </a:r>
            <a:r>
              <a:rPr dirty="0"/>
              <a:t>of Interest</a:t>
            </a:r>
            <a:r>
              <a:rPr spc="-45" dirty="0"/>
              <a:t> </a:t>
            </a:r>
            <a:r>
              <a:rPr spc="-5" dirty="0"/>
              <a:t>Recording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86967" y="519682"/>
            <a:ext cx="8077200" cy="4573905"/>
            <a:chOff x="886967" y="519682"/>
            <a:chExt cx="8077200" cy="4573905"/>
          </a:xfrm>
        </p:grpSpPr>
        <p:sp>
          <p:nvSpPr>
            <p:cNvPr id="4" name="object 4"/>
            <p:cNvSpPr/>
            <p:nvPr/>
          </p:nvSpPr>
          <p:spPr>
            <a:xfrm>
              <a:off x="886967" y="519682"/>
              <a:ext cx="8077200" cy="4573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82611" y="714400"/>
              <a:ext cx="7488047" cy="39857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825483" y="4914920"/>
            <a:ext cx="289559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6495" y="175050"/>
            <a:ext cx="7615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will look like this…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99" y="75691"/>
            <a:ext cx="4445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Conflict </a:t>
            </a:r>
            <a:r>
              <a:rPr dirty="0"/>
              <a:t>of Interest</a:t>
            </a:r>
            <a:r>
              <a:rPr spc="-45" dirty="0"/>
              <a:t> </a:t>
            </a:r>
            <a:r>
              <a:rPr spc="-5" dirty="0"/>
              <a:t>Recording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4035" y="629847"/>
            <a:ext cx="8075930" cy="4538980"/>
            <a:chOff x="681227" y="492250"/>
            <a:chExt cx="8075930" cy="4538980"/>
          </a:xfrm>
        </p:grpSpPr>
        <p:sp>
          <p:nvSpPr>
            <p:cNvPr id="4" name="object 4"/>
            <p:cNvSpPr/>
            <p:nvPr/>
          </p:nvSpPr>
          <p:spPr>
            <a:xfrm>
              <a:off x="681227" y="492250"/>
              <a:ext cx="8075676" cy="4538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76299" y="687222"/>
              <a:ext cx="7488047" cy="39499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825483" y="4914920"/>
            <a:ext cx="289559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6495" y="175050"/>
            <a:ext cx="7615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an interest to declare – click the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declaration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bject 6"/>
          <p:cNvSpPr/>
          <p:nvPr/>
        </p:nvSpPr>
        <p:spPr>
          <a:xfrm>
            <a:off x="7287984" y="1047750"/>
            <a:ext cx="779874" cy="304800"/>
          </a:xfrm>
          <a:custGeom>
            <a:avLst/>
            <a:gdLst/>
            <a:ahLst/>
            <a:cxnLst/>
            <a:rect l="l" t="t" r="r" b="b"/>
            <a:pathLst>
              <a:path w="1619250" h="438150">
                <a:moveTo>
                  <a:pt x="0" y="438150"/>
                </a:moveTo>
                <a:lnTo>
                  <a:pt x="1619250" y="438150"/>
                </a:lnTo>
                <a:lnTo>
                  <a:pt x="1619250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ln w="317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99" y="75691"/>
            <a:ext cx="4445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Conflict </a:t>
            </a:r>
            <a:r>
              <a:rPr dirty="0"/>
              <a:t>of Interest</a:t>
            </a:r>
            <a:r>
              <a:rPr spc="-45" dirty="0"/>
              <a:t> </a:t>
            </a:r>
            <a:r>
              <a:rPr spc="-5" dirty="0"/>
              <a:t>Recording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66775" y="728649"/>
            <a:ext cx="7488555" cy="3945254"/>
            <a:chOff x="866775" y="728649"/>
            <a:chExt cx="7488555" cy="3945254"/>
          </a:xfrm>
        </p:grpSpPr>
        <p:sp>
          <p:nvSpPr>
            <p:cNvPr id="4" name="object 4"/>
            <p:cNvSpPr/>
            <p:nvPr/>
          </p:nvSpPr>
          <p:spPr>
            <a:xfrm>
              <a:off x="866775" y="728649"/>
              <a:ext cx="7488047" cy="39452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81075" y="1323975"/>
              <a:ext cx="1504950" cy="619125"/>
            </a:xfrm>
            <a:custGeom>
              <a:avLst/>
              <a:gdLst/>
              <a:ahLst/>
              <a:cxnLst/>
              <a:rect l="l" t="t" r="r" b="b"/>
              <a:pathLst>
                <a:path w="1504950" h="619125">
                  <a:moveTo>
                    <a:pt x="0" y="619125"/>
                  </a:moveTo>
                  <a:lnTo>
                    <a:pt x="1504950" y="619125"/>
                  </a:lnTo>
                  <a:lnTo>
                    <a:pt x="1504950" y="0"/>
                  </a:lnTo>
                  <a:lnTo>
                    <a:pt x="0" y="0"/>
                  </a:lnTo>
                  <a:lnTo>
                    <a:pt x="0" y="619125"/>
                  </a:lnTo>
                  <a:close/>
                </a:path>
              </a:pathLst>
            </a:custGeom>
            <a:ln w="317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825483" y="4914920"/>
            <a:ext cx="289559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6495" y="175050"/>
            <a:ext cx="7615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a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dropdown menu…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99" y="75691"/>
            <a:ext cx="4445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Conflict </a:t>
            </a:r>
            <a:r>
              <a:rPr dirty="0"/>
              <a:t>of Interest</a:t>
            </a:r>
            <a:r>
              <a:rPr spc="-45" dirty="0"/>
              <a:t> </a:t>
            </a:r>
            <a:r>
              <a:rPr spc="-5" dirty="0"/>
              <a:t>Recording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00100" y="731494"/>
            <a:ext cx="7488555" cy="3945254"/>
            <a:chOff x="800100" y="731494"/>
            <a:chExt cx="7488555" cy="3945254"/>
          </a:xfrm>
        </p:grpSpPr>
        <p:sp>
          <p:nvSpPr>
            <p:cNvPr id="4" name="object 4"/>
            <p:cNvSpPr/>
            <p:nvPr/>
          </p:nvSpPr>
          <p:spPr>
            <a:xfrm>
              <a:off x="800100" y="731494"/>
              <a:ext cx="7488047" cy="39452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400300" y="1304925"/>
              <a:ext cx="2009775" cy="1143000"/>
            </a:xfrm>
            <a:custGeom>
              <a:avLst/>
              <a:gdLst/>
              <a:ahLst/>
              <a:cxnLst/>
              <a:rect l="l" t="t" r="r" b="b"/>
              <a:pathLst>
                <a:path w="2009775" h="1143000">
                  <a:moveTo>
                    <a:pt x="0" y="1143000"/>
                  </a:moveTo>
                  <a:lnTo>
                    <a:pt x="2009775" y="1143000"/>
                  </a:lnTo>
                  <a:lnTo>
                    <a:pt x="2009775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317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825483" y="4914920"/>
            <a:ext cx="289559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6495" y="175050"/>
            <a:ext cx="7615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a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dropdown menu…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050" y="104394"/>
            <a:ext cx="4445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Conflict </a:t>
            </a:r>
            <a:r>
              <a:rPr dirty="0"/>
              <a:t>of Interest</a:t>
            </a:r>
            <a:r>
              <a:rPr spc="-45" dirty="0"/>
              <a:t> </a:t>
            </a:r>
            <a:r>
              <a:rPr spc="-5" dirty="0"/>
              <a:t>Recording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825483" y="4914920"/>
            <a:ext cx="289559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6495" y="175050"/>
            <a:ext cx="7615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 a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boxes provided…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Type your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manager’s name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comments box, having already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agreed with them how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any conflicts you are about to declare will be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box to confirm you give your consent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object 3"/>
          <p:cNvGrpSpPr/>
          <p:nvPr/>
        </p:nvGrpSpPr>
        <p:grpSpPr>
          <a:xfrm>
            <a:off x="762000" y="1272975"/>
            <a:ext cx="7488047" cy="3569334"/>
            <a:chOff x="762000" y="901678"/>
            <a:chExt cx="7488047" cy="3597653"/>
          </a:xfrm>
        </p:grpSpPr>
        <p:sp>
          <p:nvSpPr>
            <p:cNvPr id="4" name="object 4"/>
            <p:cNvSpPr/>
            <p:nvPr/>
          </p:nvSpPr>
          <p:spPr>
            <a:xfrm>
              <a:off x="762000" y="901678"/>
              <a:ext cx="7488047" cy="3597653"/>
            </a:xfrm>
            <a:prstGeom prst="rect">
              <a:avLst/>
            </a:prstGeom>
            <a:blipFill>
              <a:blip r:embed="rId2" cstate="print"/>
              <a:srcRect/>
              <a:stretch>
                <a:fillRect b="-9793"/>
              </a:stretch>
            </a:blipFill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66775" y="1212297"/>
              <a:ext cx="6905625" cy="2302427"/>
            </a:xfrm>
            <a:custGeom>
              <a:avLst/>
              <a:gdLst/>
              <a:ahLst/>
              <a:cxnLst/>
              <a:rect l="l" t="t" r="r" b="b"/>
              <a:pathLst>
                <a:path w="6877050" h="2486025">
                  <a:moveTo>
                    <a:pt x="0" y="2486025"/>
                  </a:moveTo>
                  <a:lnTo>
                    <a:pt x="3838575" y="2486025"/>
                  </a:lnTo>
                  <a:lnTo>
                    <a:pt x="3838575" y="504825"/>
                  </a:lnTo>
                  <a:lnTo>
                    <a:pt x="0" y="504825"/>
                  </a:lnTo>
                  <a:lnTo>
                    <a:pt x="0" y="2486025"/>
                  </a:lnTo>
                  <a:close/>
                </a:path>
                <a:path w="6877050" h="2486025">
                  <a:moveTo>
                    <a:pt x="6457950" y="209550"/>
                  </a:moveTo>
                  <a:lnTo>
                    <a:pt x="6877050" y="209550"/>
                  </a:lnTo>
                  <a:lnTo>
                    <a:pt x="6877050" y="0"/>
                  </a:lnTo>
                  <a:lnTo>
                    <a:pt x="6457950" y="0"/>
                  </a:lnTo>
                  <a:lnTo>
                    <a:pt x="6457950" y="209550"/>
                  </a:lnTo>
                  <a:close/>
                </a:path>
              </a:pathLst>
            </a:custGeom>
            <a:ln w="317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050" y="104394"/>
            <a:ext cx="4445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Conflict </a:t>
            </a:r>
            <a:r>
              <a:rPr dirty="0"/>
              <a:t>of Interest</a:t>
            </a:r>
            <a:r>
              <a:rPr spc="-45" dirty="0"/>
              <a:t> </a:t>
            </a:r>
            <a:r>
              <a:rPr spc="-5" dirty="0"/>
              <a:t>Recording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0663" y="519683"/>
            <a:ext cx="8077200" cy="4525010"/>
            <a:chOff x="740663" y="519683"/>
            <a:chExt cx="8077200" cy="4525010"/>
          </a:xfrm>
        </p:grpSpPr>
        <p:sp>
          <p:nvSpPr>
            <p:cNvPr id="4" name="object 4"/>
            <p:cNvSpPr/>
            <p:nvPr/>
          </p:nvSpPr>
          <p:spPr>
            <a:xfrm>
              <a:off x="740663" y="519683"/>
              <a:ext cx="8077200" cy="452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36536" y="715594"/>
              <a:ext cx="7488047" cy="3935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825483" y="4914920"/>
            <a:ext cx="289559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6495" y="175050"/>
            <a:ext cx="7615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will look like this…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050" y="104394"/>
            <a:ext cx="4445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Conflict </a:t>
            </a:r>
            <a:r>
              <a:rPr dirty="0"/>
              <a:t>of Interest</a:t>
            </a:r>
            <a:r>
              <a:rPr spc="-45" dirty="0"/>
              <a:t> </a:t>
            </a:r>
            <a:r>
              <a:rPr spc="-5" dirty="0"/>
              <a:t>Recording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825483" y="4914920"/>
            <a:ext cx="289559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731994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a question about whether you should declare something contact </a:t>
            </a: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Conway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Associate Director of Corporate Governance at: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swbh.declarations-admin@nhs.net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lp Buttons, Not Panic Buttons, Is The First Step to Situation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39" y="2911768"/>
            <a:ext cx="3723861" cy="18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6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00051" y="745666"/>
            <a:ext cx="8534400" cy="4080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Every </a:t>
            </a: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member of staff at </a:t>
            </a:r>
            <a:r>
              <a:rPr lang="en-GB" sz="1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SWBH </a:t>
            </a: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has a responsibility to make a declaration of interest where it is needed. Each case is different, but there are several common situations which could lead to a conflict of interest, including: </a:t>
            </a:r>
          </a:p>
          <a:p>
            <a:pPr marL="342900" lvl="0" indent="-342900">
              <a:spcAft>
                <a:spcPts val="135"/>
              </a:spcAft>
              <a:buFont typeface="Symbol" panose="05050102010706020507" pitchFamily="18" charset="2"/>
              <a:buChar char=""/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Gifts – even something which might seem small, such as a patient giving you a box of chocolates </a:t>
            </a:r>
          </a:p>
          <a:p>
            <a:pPr marL="342900" lvl="0" indent="-342900">
              <a:spcAft>
                <a:spcPts val="135"/>
              </a:spcAft>
              <a:buFont typeface="Symbol" panose="05050102010706020507" pitchFamily="18" charset="2"/>
              <a:buChar char=""/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Hospitality – things like meals, refreshments, travel or accommodation when you attend meetings or other events </a:t>
            </a:r>
          </a:p>
          <a:p>
            <a:pPr marL="342900" lvl="0" indent="-342900">
              <a:spcAft>
                <a:spcPts val="135"/>
              </a:spcAft>
              <a:buFont typeface="Symbol" panose="05050102010706020507" pitchFamily="18" charset="2"/>
              <a:buChar char=""/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Outside employment </a:t>
            </a:r>
          </a:p>
          <a:p>
            <a:pPr marL="342900" lvl="0" indent="-342900">
              <a:spcAft>
                <a:spcPts val="135"/>
              </a:spcAft>
              <a:buFont typeface="Symbol" panose="05050102010706020507" pitchFamily="18" charset="2"/>
              <a:buChar char=""/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Donations </a:t>
            </a:r>
          </a:p>
          <a:p>
            <a:pPr marL="342900" lvl="0" indent="-342900">
              <a:spcAft>
                <a:spcPts val="135"/>
              </a:spcAft>
              <a:buFont typeface="Symbol" panose="05050102010706020507" pitchFamily="18" charset="2"/>
              <a:buChar char=""/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Sponsored events, research or posts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Clinical private </a:t>
            </a:r>
            <a:r>
              <a:rPr lang="en-GB" sz="1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practice.</a:t>
            </a:r>
            <a:endParaRPr lang="en-GB" sz="17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700" dirty="0">
                <a:latin typeface="Arial" panose="020B0604020202020204" pitchFamily="34" charset="0"/>
                <a:ea typeface="Calibri" panose="020F0502020204030204" pitchFamily="34" charset="0"/>
              </a:rPr>
              <a:t>Having a conflict of interest does not mean you have done something wrong but failing to manage it properly is against the rules. </a:t>
            </a:r>
            <a:r>
              <a:rPr lang="en-GB" sz="1700" dirty="0" smtClean="0">
                <a:latin typeface="Arial" panose="020B0604020202020204" pitchFamily="34" charset="0"/>
                <a:ea typeface="Calibri" panose="020F0502020204030204" pitchFamily="34" charset="0"/>
              </a:rPr>
              <a:t>We are now using the ESR system to help simplify the process of making a declaration or ‘nil return’.</a:t>
            </a:r>
            <a:endParaRPr lang="en-GB" sz="1700" dirty="0"/>
          </a:p>
        </p:txBody>
      </p:sp>
      <p:sp>
        <p:nvSpPr>
          <p:cNvPr id="4" name="Rectangle 3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0051" y="196580"/>
            <a:ext cx="741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Conflicts of interest: do 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need to make a declaration? 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1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13" y="0"/>
            <a:ext cx="9144000" cy="590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00051" y="196580"/>
            <a:ext cx="741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Isn’t this just for managers?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25" y="971550"/>
            <a:ext cx="6276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No!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member of staff can make a declaration so please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guide which will walk you through what to do.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Question Mark Clipart , Png Download - Question Mark | Transparent PNG  Download #1192269 - Vip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7" y="1462027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5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00051" y="815145"/>
            <a:ext cx="66579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Speak to your manager.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complete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declaration of interest please make sure you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spoken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your manager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first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agreed how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any conflicts you are about to declare will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managed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0051" y="196580"/>
            <a:ext cx="741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have a declaration to make – what should I do first?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1 hr. Step 1 Personalized tutoring | Omega Schol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27" y="971550"/>
            <a:ext cx="1448546" cy="14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6700" y="3405996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have done that, the following pages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through how you can complete a declaration simply on the ESR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2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13" y="0"/>
            <a:ext cx="9144000" cy="590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6495" y="175050"/>
            <a:ext cx="7615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ESR Hub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" t="9835" r="781" b="3735"/>
          <a:stretch/>
        </p:blipFill>
        <p:spPr>
          <a:xfrm>
            <a:off x="609600" y="888568"/>
            <a:ext cx="762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13" y="0"/>
            <a:ext cx="9144000" cy="590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9990" y="398025"/>
            <a:ext cx="7615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log onto </a:t>
            </a: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via the website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https://my.esr.nhs.uk/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app </a:t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(which you can download free).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Click on the ‘Login to ESR button </a:t>
            </a:r>
          </a:p>
        </p:txBody>
      </p:sp>
      <p:pic>
        <p:nvPicPr>
          <p:cNvPr id="2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05123"/>
            <a:ext cx="33051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65735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Enter your username and password.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do not have one or forget your password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the forgot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username/ password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is just underneath the password box in blue writing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27" name="9648804D-27B6-4A09-B030-D028C1052C97" descr="9648804D-27B6-4A09-B030-D028C1052C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13" y="510497"/>
            <a:ext cx="630090" cy="71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7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13" y="0"/>
            <a:ext cx="9144000" cy="590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6495" y="175050"/>
            <a:ext cx="7615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logged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in, on the left hand side click on ‘My personal information’ – it will expand a menu where you can find an option called ‘Conflict of Interest Declaration’.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862" r="57434" b="6666"/>
          <a:stretch/>
        </p:blipFill>
        <p:spPr>
          <a:xfrm>
            <a:off x="2819400" y="934875"/>
            <a:ext cx="3276600" cy="3657600"/>
          </a:xfrm>
          <a:prstGeom prst="rect">
            <a:avLst/>
          </a:prstGeom>
        </p:spPr>
      </p:pic>
      <p:sp>
        <p:nvSpPr>
          <p:cNvPr id="14" name="object 6"/>
          <p:cNvSpPr/>
          <p:nvPr/>
        </p:nvSpPr>
        <p:spPr>
          <a:xfrm>
            <a:off x="2819400" y="4095750"/>
            <a:ext cx="838200" cy="335887"/>
          </a:xfrm>
          <a:custGeom>
            <a:avLst/>
            <a:gdLst/>
            <a:ahLst/>
            <a:cxnLst/>
            <a:rect l="l" t="t" r="r" b="b"/>
            <a:pathLst>
              <a:path w="1619250" h="438150">
                <a:moveTo>
                  <a:pt x="0" y="438150"/>
                </a:moveTo>
                <a:lnTo>
                  <a:pt x="1619250" y="438150"/>
                </a:lnTo>
                <a:lnTo>
                  <a:pt x="1619250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ln w="317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426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99" y="75691"/>
            <a:ext cx="4445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Conflict </a:t>
            </a:r>
            <a:r>
              <a:rPr dirty="0"/>
              <a:t>of Interest</a:t>
            </a:r>
            <a:r>
              <a:rPr spc="-45" dirty="0"/>
              <a:t> </a:t>
            </a:r>
            <a:r>
              <a:rPr spc="-5" dirty="0"/>
              <a:t>Recording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25483" y="4914920"/>
            <a:ext cx="289559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3313" y="0"/>
            <a:ext cx="9144000" cy="590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99667" y="76835"/>
            <a:ext cx="4445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kern="0" spc="-5" dirty="0" smtClean="0"/>
              <a:t>Conflict </a:t>
            </a:r>
            <a:r>
              <a:rPr lang="en-GB" kern="0" dirty="0" smtClean="0"/>
              <a:t>of Interest</a:t>
            </a:r>
            <a:r>
              <a:rPr lang="en-GB" kern="0" spc="-45" dirty="0" smtClean="0"/>
              <a:t> </a:t>
            </a:r>
            <a:r>
              <a:rPr lang="en-GB" kern="0" spc="-5" dirty="0" smtClean="0"/>
              <a:t>Recording</a:t>
            </a:r>
            <a:endParaRPr lang="en-GB" kern="0" spc="-5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22363"/>
            <a:ext cx="1447800" cy="6189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object 3"/>
          <p:cNvGrpSpPr/>
          <p:nvPr/>
        </p:nvGrpSpPr>
        <p:grpSpPr>
          <a:xfrm>
            <a:off x="429577" y="895350"/>
            <a:ext cx="8284845" cy="4648200"/>
            <a:chOff x="528827" y="460248"/>
            <a:chExt cx="8284845" cy="4648200"/>
          </a:xfrm>
        </p:grpSpPr>
        <p:sp>
          <p:nvSpPr>
            <p:cNvPr id="4" name="object 4"/>
            <p:cNvSpPr/>
            <p:nvPr/>
          </p:nvSpPr>
          <p:spPr>
            <a:xfrm>
              <a:off x="7154545" y="1680527"/>
              <a:ext cx="1167765" cy="395605"/>
            </a:xfrm>
            <a:custGeom>
              <a:avLst/>
              <a:gdLst/>
              <a:ahLst/>
              <a:cxnLst/>
              <a:rect l="l" t="t" r="r" b="b"/>
              <a:pathLst>
                <a:path w="1167765" h="395605">
                  <a:moveTo>
                    <a:pt x="0" y="395414"/>
                  </a:moveTo>
                  <a:lnTo>
                    <a:pt x="1167714" y="395414"/>
                  </a:lnTo>
                  <a:lnTo>
                    <a:pt x="1167714" y="0"/>
                  </a:lnTo>
                  <a:lnTo>
                    <a:pt x="0" y="0"/>
                  </a:lnTo>
                  <a:lnTo>
                    <a:pt x="0" y="395414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28827" y="460248"/>
              <a:ext cx="8284464" cy="4648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23899" y="656120"/>
              <a:ext cx="7696200" cy="4059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56495" y="175050"/>
            <a:ext cx="7615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of interest declarations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add a declaration and see any previous declarations you have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declaration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even if you are returning a ‘nil response’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6"/>
          <p:cNvSpPr/>
          <p:nvPr/>
        </p:nvSpPr>
        <p:spPr>
          <a:xfrm>
            <a:off x="7371617" y="1363154"/>
            <a:ext cx="801566" cy="272509"/>
          </a:xfrm>
          <a:custGeom>
            <a:avLst/>
            <a:gdLst/>
            <a:ahLst/>
            <a:cxnLst/>
            <a:rect l="l" t="t" r="r" b="b"/>
            <a:pathLst>
              <a:path w="1619250" h="438150">
                <a:moveTo>
                  <a:pt x="0" y="438150"/>
                </a:moveTo>
                <a:lnTo>
                  <a:pt x="1619250" y="438150"/>
                </a:lnTo>
                <a:lnTo>
                  <a:pt x="1619250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ln w="317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99" y="75691"/>
            <a:ext cx="44450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Conflict </a:t>
            </a:r>
            <a:r>
              <a:rPr dirty="0"/>
              <a:t>of Interest</a:t>
            </a:r>
            <a:r>
              <a:rPr spc="-45" dirty="0"/>
              <a:t> </a:t>
            </a:r>
            <a:r>
              <a:rPr spc="-5" dirty="0"/>
              <a:t>Recording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8472" y="486154"/>
            <a:ext cx="8075676" cy="4543044"/>
            <a:chOff x="728472" y="486154"/>
            <a:chExt cx="8075676" cy="4543044"/>
          </a:xfrm>
        </p:grpSpPr>
        <p:sp>
          <p:nvSpPr>
            <p:cNvPr id="4" name="object 4"/>
            <p:cNvSpPr/>
            <p:nvPr/>
          </p:nvSpPr>
          <p:spPr>
            <a:xfrm>
              <a:off x="728472" y="486154"/>
              <a:ext cx="8075676" cy="4543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23925" y="680986"/>
              <a:ext cx="7488047" cy="39546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23925" y="1123950"/>
              <a:ext cx="1619250" cy="400050"/>
            </a:xfrm>
            <a:custGeom>
              <a:avLst/>
              <a:gdLst/>
              <a:ahLst/>
              <a:cxnLst/>
              <a:rect l="l" t="t" r="r" b="b"/>
              <a:pathLst>
                <a:path w="1619250" h="438150">
                  <a:moveTo>
                    <a:pt x="0" y="438150"/>
                  </a:moveTo>
                  <a:lnTo>
                    <a:pt x="1619250" y="438150"/>
                  </a:lnTo>
                  <a:lnTo>
                    <a:pt x="1619250" y="0"/>
                  </a:lnTo>
                  <a:lnTo>
                    <a:pt x="0" y="0"/>
                  </a:lnTo>
                  <a:lnTo>
                    <a:pt x="0" y="438150"/>
                  </a:lnTo>
                  <a:close/>
                </a:path>
              </a:pathLst>
            </a:custGeom>
            <a:ln w="317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25483" y="4914920"/>
            <a:ext cx="289559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-26284"/>
            <a:ext cx="9144000" cy="61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6495" y="175050"/>
            <a:ext cx="7615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interest to declare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tick the box and click </a:t>
            </a:r>
            <a:r>
              <a:rPr lang="en-GB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endParaRPr lang="en-GB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bject 6"/>
          <p:cNvSpPr/>
          <p:nvPr/>
        </p:nvSpPr>
        <p:spPr>
          <a:xfrm>
            <a:off x="7467600" y="970096"/>
            <a:ext cx="409574" cy="228600"/>
          </a:xfrm>
          <a:custGeom>
            <a:avLst/>
            <a:gdLst/>
            <a:ahLst/>
            <a:cxnLst/>
            <a:rect l="l" t="t" r="r" b="b"/>
            <a:pathLst>
              <a:path w="1619250" h="438150">
                <a:moveTo>
                  <a:pt x="0" y="438150"/>
                </a:moveTo>
                <a:lnTo>
                  <a:pt x="1619250" y="438150"/>
                </a:lnTo>
                <a:lnTo>
                  <a:pt x="1619250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ln w="317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E8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501</Words>
  <Application>Microsoft Office PowerPoint</Application>
  <PresentationFormat>On-screen Show (16:9)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Conflict of Interest Recording</vt:lpstr>
      <vt:lpstr>Conflict of Interest Recording</vt:lpstr>
      <vt:lpstr>Conflict of Interest Recording</vt:lpstr>
      <vt:lpstr>Conflict of Interest Recording</vt:lpstr>
      <vt:lpstr>Conflict of Interest Recording</vt:lpstr>
      <vt:lpstr>Conflict of Interest Recording</vt:lpstr>
      <vt:lpstr>Conflict of Interest Recording</vt:lpstr>
      <vt:lpstr>Conflict of Interest Recording</vt:lpstr>
      <vt:lpstr>Conflict of Interest Recording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Bickerton</dc:creator>
  <cp:lastModifiedBy>Daniel Conway</cp:lastModifiedBy>
  <cp:revision>25</cp:revision>
  <dcterms:created xsi:type="dcterms:W3CDTF">2020-07-08T09:19:08Z</dcterms:created>
  <dcterms:modified xsi:type="dcterms:W3CDTF">2021-11-25T09:39:21Z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2020-07-08T00:00:00Z</vt:filetime>
  </property>
</Properties>
</file>